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handoutMasterIdLst>
    <p:handoutMasterId r:id="rId26"/>
  </p:handoutMasterIdLst>
  <p:sldIdLst>
    <p:sldId id="256" r:id="rId2"/>
    <p:sldId id="259" r:id="rId3"/>
    <p:sldId id="260" r:id="rId4"/>
    <p:sldId id="261" r:id="rId5"/>
    <p:sldId id="262" r:id="rId6"/>
    <p:sldId id="263" r:id="rId7"/>
    <p:sldId id="28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4383"/>
    <a:srgbClr val="5F5F5F"/>
    <a:srgbClr val="C0C0C0"/>
    <a:srgbClr val="DADADA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06" d="100"/>
          <a:sy n="106" d="100"/>
        </p:scale>
        <p:origin x="-7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D2DB6-2F4D-4B4D-8EDE-6A512838F004}" type="datetimeFigureOut">
              <a:rPr lang="tr-TR" smtClean="0"/>
              <a:t>29.01.2016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664AA-B505-497E-BC94-3E0C3FF6FD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740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CAN-ISLER\A\ALFA DOKUM\SUNUM\ASSET\Kapak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/>
          <p:cNvSpPr txBox="1"/>
          <p:nvPr userDrawn="1"/>
        </p:nvSpPr>
        <p:spPr>
          <a:xfrm>
            <a:off x="2699792" y="4731241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err="1" smtClean="0">
                <a:solidFill>
                  <a:schemeClr val="bg1"/>
                </a:solidFill>
                <a:latin typeface="Proxima Nova Cn Rg" pitchFamily="50" charset="-94"/>
              </a:rPr>
              <a:t>Company</a:t>
            </a:r>
            <a:r>
              <a:rPr lang="tr-TR" sz="2800" dirty="0" smtClean="0">
                <a:solidFill>
                  <a:schemeClr val="bg1"/>
                </a:solidFill>
                <a:latin typeface="Proxima Nova Cn Rg" pitchFamily="50" charset="-94"/>
              </a:rPr>
              <a:t> Presentation</a:t>
            </a:r>
            <a:endParaRPr lang="tr-TR" sz="2800" dirty="0">
              <a:solidFill>
                <a:schemeClr val="bg1"/>
              </a:solidFill>
              <a:latin typeface="Proxima Nova Cn Rg" pitchFamily="50" charset="-94"/>
            </a:endParaRPr>
          </a:p>
        </p:txBody>
      </p:sp>
      <p:sp>
        <p:nvSpPr>
          <p:cNvPr id="17" name="Metin kutusu 16"/>
          <p:cNvSpPr txBox="1"/>
          <p:nvPr userDrawn="1"/>
        </p:nvSpPr>
        <p:spPr>
          <a:xfrm>
            <a:off x="4788024" y="501927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dirty="0" smtClean="0">
                <a:solidFill>
                  <a:schemeClr val="bg1"/>
                </a:solidFill>
                <a:latin typeface="Proxima Nova Cn Rg" pitchFamily="50" charset="-94"/>
              </a:rPr>
              <a:t>2016</a:t>
            </a:r>
            <a:endParaRPr lang="tr-TR" sz="4000" dirty="0">
              <a:solidFill>
                <a:schemeClr val="bg1"/>
              </a:solidFill>
              <a:latin typeface="Proxima Nova Cn Rg" pitchFamily="50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668067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4176464" cy="122413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4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5940152" y="1484784"/>
            <a:ext cx="3203848" cy="5373216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5943194" cy="3429000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3078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980728"/>
            <a:ext cx="4176464" cy="172819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16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9144000" cy="34290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4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5940152" y="980728"/>
            <a:ext cx="3203848" cy="367240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812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3378746" cy="122413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4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3203848" cy="3429000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3203848" y="3429000"/>
            <a:ext cx="5940152" cy="34290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0" name="Metin Yer Tutucusu 2"/>
          <p:cNvSpPr>
            <a:spLocks noGrp="1"/>
          </p:cNvSpPr>
          <p:nvPr>
            <p:ph type="body" idx="15"/>
          </p:nvPr>
        </p:nvSpPr>
        <p:spPr>
          <a:xfrm>
            <a:off x="4649638" y="1484784"/>
            <a:ext cx="3378746" cy="122413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2512606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6912768" cy="1512168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0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8269" y="3429001"/>
            <a:ext cx="4572000" cy="3429000"/>
          </a:xfrm>
        </p:spPr>
        <p:txBody>
          <a:bodyPr/>
          <a:lstStyle/>
          <a:p>
            <a:endParaRPr lang="tr-TR"/>
          </a:p>
        </p:txBody>
      </p:sp>
      <p:sp>
        <p:nvSpPr>
          <p:cNvPr id="11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4572000" y="3429001"/>
            <a:ext cx="4572000" cy="3429000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6168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0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8269" y="1772816"/>
            <a:ext cx="4572000" cy="5085185"/>
          </a:xfrm>
        </p:spPr>
        <p:txBody>
          <a:bodyPr/>
          <a:lstStyle/>
          <a:p>
            <a:endParaRPr lang="tr-TR"/>
          </a:p>
        </p:txBody>
      </p:sp>
      <p:sp>
        <p:nvSpPr>
          <p:cNvPr id="11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4572000" y="1772816"/>
            <a:ext cx="4572000" cy="5085185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147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4688789" y="1484785"/>
            <a:ext cx="3267587" cy="4464496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17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8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1160397" y="1484784"/>
            <a:ext cx="3267587" cy="4464496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9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65610" y="5949280"/>
            <a:ext cx="324036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20" name="Metin Yer Tutucusu 3"/>
          <p:cNvSpPr>
            <a:spLocks noGrp="1"/>
          </p:cNvSpPr>
          <p:nvPr>
            <p:ph type="body" sz="half" idx="15"/>
          </p:nvPr>
        </p:nvSpPr>
        <p:spPr>
          <a:xfrm>
            <a:off x="4688789" y="5949280"/>
            <a:ext cx="324036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216799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4688789" y="1196753"/>
            <a:ext cx="3267587" cy="4464496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18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1160397" y="1196752"/>
            <a:ext cx="3267587" cy="4464496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9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65610" y="5661248"/>
            <a:ext cx="324036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20" name="Metin Yer Tutucusu 3"/>
          <p:cNvSpPr>
            <a:spLocks noGrp="1"/>
          </p:cNvSpPr>
          <p:nvPr>
            <p:ph type="body" sz="half" idx="15"/>
          </p:nvPr>
        </p:nvSpPr>
        <p:spPr>
          <a:xfrm>
            <a:off x="4688789" y="5661248"/>
            <a:ext cx="324036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3603253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17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8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647999" y="1484784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9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648000" y="3645024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9" name="Resim Yer Tutucusu 4"/>
          <p:cNvSpPr>
            <a:spLocks noGrp="1"/>
          </p:cNvSpPr>
          <p:nvPr>
            <p:ph type="pic" sz="quarter" idx="16"/>
          </p:nvPr>
        </p:nvSpPr>
        <p:spPr>
          <a:xfrm>
            <a:off x="3312000" y="1484784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0" name="Resim Yer Tutucusu 4"/>
          <p:cNvSpPr>
            <a:spLocks noGrp="1"/>
          </p:cNvSpPr>
          <p:nvPr>
            <p:ph type="pic" sz="quarter" idx="17"/>
          </p:nvPr>
        </p:nvSpPr>
        <p:spPr>
          <a:xfrm>
            <a:off x="5976000" y="1484784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2" name="Metin Yer Tutucusu 3"/>
          <p:cNvSpPr>
            <a:spLocks noGrp="1"/>
          </p:cNvSpPr>
          <p:nvPr>
            <p:ph type="body" sz="half" idx="18" hasCustomPrompt="1"/>
          </p:nvPr>
        </p:nvSpPr>
        <p:spPr>
          <a:xfrm>
            <a:off x="3312000" y="3645024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13" name="Metin Yer Tutucusu 3"/>
          <p:cNvSpPr>
            <a:spLocks noGrp="1"/>
          </p:cNvSpPr>
          <p:nvPr>
            <p:ph type="body" sz="half" idx="19" hasCustomPrompt="1"/>
          </p:nvPr>
        </p:nvSpPr>
        <p:spPr>
          <a:xfrm>
            <a:off x="5976000" y="3645024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31" name="Resim Yer Tutucusu 4"/>
          <p:cNvSpPr>
            <a:spLocks noGrp="1"/>
          </p:cNvSpPr>
          <p:nvPr>
            <p:ph type="pic" sz="quarter" idx="21"/>
          </p:nvPr>
        </p:nvSpPr>
        <p:spPr>
          <a:xfrm>
            <a:off x="647999" y="4077072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32" name="Metin Yer Tutucusu 3"/>
          <p:cNvSpPr>
            <a:spLocks noGrp="1"/>
          </p:cNvSpPr>
          <p:nvPr>
            <p:ph type="body" sz="half" idx="22" hasCustomPrompt="1"/>
          </p:nvPr>
        </p:nvSpPr>
        <p:spPr>
          <a:xfrm>
            <a:off x="648000" y="6237312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33" name="Resim Yer Tutucusu 4"/>
          <p:cNvSpPr>
            <a:spLocks noGrp="1"/>
          </p:cNvSpPr>
          <p:nvPr>
            <p:ph type="pic" sz="quarter" idx="23"/>
          </p:nvPr>
        </p:nvSpPr>
        <p:spPr>
          <a:xfrm>
            <a:off x="3312000" y="4077072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34" name="Resim Yer Tutucusu 4"/>
          <p:cNvSpPr>
            <a:spLocks noGrp="1"/>
          </p:cNvSpPr>
          <p:nvPr>
            <p:ph type="pic" sz="quarter" idx="24"/>
          </p:nvPr>
        </p:nvSpPr>
        <p:spPr>
          <a:xfrm>
            <a:off x="5976000" y="4077072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35" name="Metin Yer Tutucusu 3"/>
          <p:cNvSpPr>
            <a:spLocks noGrp="1"/>
          </p:cNvSpPr>
          <p:nvPr>
            <p:ph type="body" sz="half" idx="25" hasCustomPrompt="1"/>
          </p:nvPr>
        </p:nvSpPr>
        <p:spPr>
          <a:xfrm>
            <a:off x="3312000" y="6237312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36" name="Metin Yer Tutucusu 3"/>
          <p:cNvSpPr>
            <a:spLocks noGrp="1"/>
          </p:cNvSpPr>
          <p:nvPr>
            <p:ph type="body" sz="half" idx="26" hasCustomPrompt="1"/>
          </p:nvPr>
        </p:nvSpPr>
        <p:spPr>
          <a:xfrm>
            <a:off x="5976000" y="6237312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</p:spTree>
    <p:extLst>
      <p:ext uri="{BB962C8B-B14F-4D97-AF65-F5344CB8AC3E}">
        <p14:creationId xmlns:p14="http://schemas.microsoft.com/office/powerpoint/2010/main" val="2523806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17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8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648000" y="1484784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9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648000" y="3645024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9" name="Resim Yer Tutucusu 4"/>
          <p:cNvSpPr>
            <a:spLocks noGrp="1"/>
          </p:cNvSpPr>
          <p:nvPr>
            <p:ph type="pic" sz="quarter" idx="16"/>
          </p:nvPr>
        </p:nvSpPr>
        <p:spPr>
          <a:xfrm>
            <a:off x="4896000" y="1484784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2" name="Metin Yer Tutucusu 3"/>
          <p:cNvSpPr>
            <a:spLocks noGrp="1"/>
          </p:cNvSpPr>
          <p:nvPr>
            <p:ph type="body" sz="half" idx="18" hasCustomPrompt="1"/>
          </p:nvPr>
        </p:nvSpPr>
        <p:spPr>
          <a:xfrm>
            <a:off x="4896000" y="3645024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21" name="Resim Yer Tutucusu 4"/>
          <p:cNvSpPr>
            <a:spLocks noGrp="1"/>
          </p:cNvSpPr>
          <p:nvPr>
            <p:ph type="pic" sz="quarter" idx="20"/>
          </p:nvPr>
        </p:nvSpPr>
        <p:spPr>
          <a:xfrm>
            <a:off x="648000" y="4077072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22" name="Metin Yer Tutucusu 3"/>
          <p:cNvSpPr>
            <a:spLocks noGrp="1"/>
          </p:cNvSpPr>
          <p:nvPr>
            <p:ph type="body" sz="half" idx="21" hasCustomPrompt="1"/>
          </p:nvPr>
        </p:nvSpPr>
        <p:spPr>
          <a:xfrm>
            <a:off x="648000" y="6237312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23" name="Resim Yer Tutucusu 4"/>
          <p:cNvSpPr>
            <a:spLocks noGrp="1"/>
          </p:cNvSpPr>
          <p:nvPr>
            <p:ph type="pic" sz="quarter" idx="22"/>
          </p:nvPr>
        </p:nvSpPr>
        <p:spPr>
          <a:xfrm>
            <a:off x="4896000" y="4077072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25" name="Metin Yer Tutucusu 3"/>
          <p:cNvSpPr>
            <a:spLocks noGrp="1"/>
          </p:cNvSpPr>
          <p:nvPr>
            <p:ph type="body" sz="half" idx="24" hasCustomPrompt="1"/>
          </p:nvPr>
        </p:nvSpPr>
        <p:spPr>
          <a:xfrm>
            <a:off x="4896000" y="6237312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</p:spTree>
    <p:extLst>
      <p:ext uri="{BB962C8B-B14F-4D97-AF65-F5344CB8AC3E}">
        <p14:creationId xmlns:p14="http://schemas.microsoft.com/office/powerpoint/2010/main" val="1858969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17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8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648000" y="1484784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9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648000" y="3645024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9" name="Resim Yer Tutucusu 4"/>
          <p:cNvSpPr>
            <a:spLocks noGrp="1"/>
          </p:cNvSpPr>
          <p:nvPr>
            <p:ph type="pic" sz="quarter" idx="16"/>
          </p:nvPr>
        </p:nvSpPr>
        <p:spPr>
          <a:xfrm>
            <a:off x="4896000" y="1484784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2" name="Metin Yer Tutucusu 3"/>
          <p:cNvSpPr>
            <a:spLocks noGrp="1"/>
          </p:cNvSpPr>
          <p:nvPr>
            <p:ph type="body" sz="half" idx="18" hasCustomPrompt="1"/>
          </p:nvPr>
        </p:nvSpPr>
        <p:spPr>
          <a:xfrm>
            <a:off x="4896000" y="3645024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13" name="Resim Yer Tutucusu 4"/>
          <p:cNvSpPr>
            <a:spLocks noGrp="1"/>
          </p:cNvSpPr>
          <p:nvPr>
            <p:ph type="pic" sz="quarter" idx="21"/>
          </p:nvPr>
        </p:nvSpPr>
        <p:spPr>
          <a:xfrm>
            <a:off x="647999" y="4077072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5" name="Metin Yer Tutucusu 3"/>
          <p:cNvSpPr>
            <a:spLocks noGrp="1"/>
          </p:cNvSpPr>
          <p:nvPr>
            <p:ph type="body" sz="half" idx="22" hasCustomPrompt="1"/>
          </p:nvPr>
        </p:nvSpPr>
        <p:spPr>
          <a:xfrm>
            <a:off x="648000" y="6237312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20" name="Resim Yer Tutucusu 4"/>
          <p:cNvSpPr>
            <a:spLocks noGrp="1"/>
          </p:cNvSpPr>
          <p:nvPr>
            <p:ph type="pic" sz="quarter" idx="23"/>
          </p:nvPr>
        </p:nvSpPr>
        <p:spPr>
          <a:xfrm>
            <a:off x="3312000" y="4077072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24" name="Resim Yer Tutucusu 4"/>
          <p:cNvSpPr>
            <a:spLocks noGrp="1"/>
          </p:cNvSpPr>
          <p:nvPr>
            <p:ph type="pic" sz="quarter" idx="24"/>
          </p:nvPr>
        </p:nvSpPr>
        <p:spPr>
          <a:xfrm>
            <a:off x="5976000" y="4077072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26" name="Metin Yer Tutucusu 3"/>
          <p:cNvSpPr>
            <a:spLocks noGrp="1"/>
          </p:cNvSpPr>
          <p:nvPr>
            <p:ph type="body" sz="half" idx="25" hasCustomPrompt="1"/>
          </p:nvPr>
        </p:nvSpPr>
        <p:spPr>
          <a:xfrm>
            <a:off x="3312000" y="6237312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27" name="Metin Yer Tutucusu 3"/>
          <p:cNvSpPr>
            <a:spLocks noGrp="1"/>
          </p:cNvSpPr>
          <p:nvPr>
            <p:ph type="body" sz="half" idx="26" hasCustomPrompt="1"/>
          </p:nvPr>
        </p:nvSpPr>
        <p:spPr>
          <a:xfrm>
            <a:off x="5976000" y="6237312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</p:spTree>
    <p:extLst>
      <p:ext uri="{BB962C8B-B14F-4D97-AF65-F5344CB8AC3E}">
        <p14:creationId xmlns:p14="http://schemas.microsoft.com/office/powerpoint/2010/main" val="805562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196752"/>
            <a:ext cx="6912768" cy="4032448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6779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17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21" name="Resim Yer Tutucusu 4"/>
          <p:cNvSpPr>
            <a:spLocks noGrp="1"/>
          </p:cNvSpPr>
          <p:nvPr>
            <p:ph type="pic" sz="quarter" idx="20"/>
          </p:nvPr>
        </p:nvSpPr>
        <p:spPr>
          <a:xfrm>
            <a:off x="648000" y="4077072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22" name="Metin Yer Tutucusu 3"/>
          <p:cNvSpPr>
            <a:spLocks noGrp="1"/>
          </p:cNvSpPr>
          <p:nvPr>
            <p:ph type="body" sz="half" idx="21" hasCustomPrompt="1"/>
          </p:nvPr>
        </p:nvSpPr>
        <p:spPr>
          <a:xfrm>
            <a:off x="648000" y="6237312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23" name="Resim Yer Tutucusu 4"/>
          <p:cNvSpPr>
            <a:spLocks noGrp="1"/>
          </p:cNvSpPr>
          <p:nvPr>
            <p:ph type="pic" sz="quarter" idx="22"/>
          </p:nvPr>
        </p:nvSpPr>
        <p:spPr>
          <a:xfrm>
            <a:off x="4896000" y="4077072"/>
            <a:ext cx="360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25" name="Metin Yer Tutucusu 3"/>
          <p:cNvSpPr>
            <a:spLocks noGrp="1"/>
          </p:cNvSpPr>
          <p:nvPr>
            <p:ph type="body" sz="half" idx="24" hasCustomPrompt="1"/>
          </p:nvPr>
        </p:nvSpPr>
        <p:spPr>
          <a:xfrm>
            <a:off x="4896000" y="6237312"/>
            <a:ext cx="2630456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36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647999" y="1484784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37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648000" y="3645024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38" name="Resim Yer Tutucusu 4"/>
          <p:cNvSpPr>
            <a:spLocks noGrp="1"/>
          </p:cNvSpPr>
          <p:nvPr>
            <p:ph type="pic" sz="quarter" idx="16"/>
          </p:nvPr>
        </p:nvSpPr>
        <p:spPr>
          <a:xfrm>
            <a:off x="3312000" y="1484784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39" name="Resim Yer Tutucusu 4"/>
          <p:cNvSpPr>
            <a:spLocks noGrp="1"/>
          </p:cNvSpPr>
          <p:nvPr>
            <p:ph type="pic" sz="quarter" idx="17"/>
          </p:nvPr>
        </p:nvSpPr>
        <p:spPr>
          <a:xfrm>
            <a:off x="5976000" y="1484784"/>
            <a:ext cx="2520000" cy="216024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40" name="Metin Yer Tutucusu 3"/>
          <p:cNvSpPr>
            <a:spLocks noGrp="1"/>
          </p:cNvSpPr>
          <p:nvPr>
            <p:ph type="body" sz="half" idx="18" hasCustomPrompt="1"/>
          </p:nvPr>
        </p:nvSpPr>
        <p:spPr>
          <a:xfrm>
            <a:off x="3312000" y="3645024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41" name="Metin Yer Tutucusu 3"/>
          <p:cNvSpPr>
            <a:spLocks noGrp="1"/>
          </p:cNvSpPr>
          <p:nvPr>
            <p:ph type="body" sz="half" idx="19" hasCustomPrompt="1"/>
          </p:nvPr>
        </p:nvSpPr>
        <p:spPr>
          <a:xfrm>
            <a:off x="5976000" y="3645024"/>
            <a:ext cx="2520000" cy="216024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</p:spTree>
    <p:extLst>
      <p:ext uri="{BB962C8B-B14F-4D97-AF65-F5344CB8AC3E}">
        <p14:creationId xmlns:p14="http://schemas.microsoft.com/office/powerpoint/2010/main" val="401280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17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8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648000" y="141277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19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648000" y="28529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24" name="Resim Yer Tutucusu 4"/>
          <p:cNvSpPr>
            <a:spLocks noGrp="1"/>
          </p:cNvSpPr>
          <p:nvPr>
            <p:ph type="pic" sz="quarter" idx="15"/>
          </p:nvPr>
        </p:nvSpPr>
        <p:spPr>
          <a:xfrm>
            <a:off x="3492000" y="141277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25" name="Resim Yer Tutucusu 4"/>
          <p:cNvSpPr>
            <a:spLocks noGrp="1"/>
          </p:cNvSpPr>
          <p:nvPr>
            <p:ph type="pic" sz="quarter" idx="16"/>
          </p:nvPr>
        </p:nvSpPr>
        <p:spPr>
          <a:xfrm>
            <a:off x="6336192" y="141277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38" name="Resim Yer Tutucusu 4"/>
          <p:cNvSpPr>
            <a:spLocks noGrp="1"/>
          </p:cNvSpPr>
          <p:nvPr>
            <p:ph type="pic" sz="quarter" idx="17"/>
          </p:nvPr>
        </p:nvSpPr>
        <p:spPr>
          <a:xfrm>
            <a:off x="648000" y="321305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39" name="Resim Yer Tutucusu 4"/>
          <p:cNvSpPr>
            <a:spLocks noGrp="1"/>
          </p:cNvSpPr>
          <p:nvPr>
            <p:ph type="pic" sz="quarter" idx="18"/>
          </p:nvPr>
        </p:nvSpPr>
        <p:spPr>
          <a:xfrm>
            <a:off x="3492000" y="321305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40" name="Resim Yer Tutucusu 4"/>
          <p:cNvSpPr>
            <a:spLocks noGrp="1"/>
          </p:cNvSpPr>
          <p:nvPr>
            <p:ph type="pic" sz="quarter" idx="19"/>
          </p:nvPr>
        </p:nvSpPr>
        <p:spPr>
          <a:xfrm>
            <a:off x="6336192" y="321305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41" name="Resim Yer Tutucusu 4"/>
          <p:cNvSpPr>
            <a:spLocks noGrp="1"/>
          </p:cNvSpPr>
          <p:nvPr>
            <p:ph type="pic" sz="quarter" idx="20"/>
          </p:nvPr>
        </p:nvSpPr>
        <p:spPr>
          <a:xfrm>
            <a:off x="648000" y="501333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42" name="Resim Yer Tutucusu 4"/>
          <p:cNvSpPr>
            <a:spLocks noGrp="1"/>
          </p:cNvSpPr>
          <p:nvPr>
            <p:ph type="pic" sz="quarter" idx="21"/>
          </p:nvPr>
        </p:nvSpPr>
        <p:spPr>
          <a:xfrm>
            <a:off x="3492000" y="501333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43" name="Resim Yer Tutucusu 4"/>
          <p:cNvSpPr>
            <a:spLocks noGrp="1"/>
          </p:cNvSpPr>
          <p:nvPr>
            <p:ph type="pic" sz="quarter" idx="22"/>
          </p:nvPr>
        </p:nvSpPr>
        <p:spPr>
          <a:xfrm>
            <a:off x="6336192" y="5013336"/>
            <a:ext cx="2160000" cy="1440000"/>
          </a:xfr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48" name="Metin Yer Tutucusu 3"/>
          <p:cNvSpPr>
            <a:spLocks noGrp="1"/>
          </p:cNvSpPr>
          <p:nvPr>
            <p:ph type="body" sz="half" idx="23" hasCustomPrompt="1"/>
          </p:nvPr>
        </p:nvSpPr>
        <p:spPr>
          <a:xfrm>
            <a:off x="3492000" y="28529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49" name="Metin Yer Tutucusu 3"/>
          <p:cNvSpPr>
            <a:spLocks noGrp="1"/>
          </p:cNvSpPr>
          <p:nvPr>
            <p:ph type="body" sz="half" idx="24" hasCustomPrompt="1"/>
          </p:nvPr>
        </p:nvSpPr>
        <p:spPr>
          <a:xfrm>
            <a:off x="6336192" y="28529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50" name="Metin Yer Tutucusu 3"/>
          <p:cNvSpPr>
            <a:spLocks noGrp="1"/>
          </p:cNvSpPr>
          <p:nvPr>
            <p:ph type="body" sz="half" idx="25" hasCustomPrompt="1"/>
          </p:nvPr>
        </p:nvSpPr>
        <p:spPr>
          <a:xfrm>
            <a:off x="647708" y="46531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51" name="Metin Yer Tutucusu 3"/>
          <p:cNvSpPr>
            <a:spLocks noGrp="1"/>
          </p:cNvSpPr>
          <p:nvPr>
            <p:ph type="body" sz="half" idx="26" hasCustomPrompt="1"/>
          </p:nvPr>
        </p:nvSpPr>
        <p:spPr>
          <a:xfrm>
            <a:off x="3492000" y="46531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52" name="Metin Yer Tutucusu 3"/>
          <p:cNvSpPr>
            <a:spLocks noGrp="1"/>
          </p:cNvSpPr>
          <p:nvPr>
            <p:ph type="body" sz="half" idx="27" hasCustomPrompt="1"/>
          </p:nvPr>
        </p:nvSpPr>
        <p:spPr>
          <a:xfrm>
            <a:off x="6335900" y="46531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53" name="Metin Yer Tutucusu 3"/>
          <p:cNvSpPr>
            <a:spLocks noGrp="1"/>
          </p:cNvSpPr>
          <p:nvPr>
            <p:ph type="body" sz="half" idx="28" hasCustomPrompt="1"/>
          </p:nvPr>
        </p:nvSpPr>
        <p:spPr>
          <a:xfrm>
            <a:off x="648388" y="64533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54" name="Metin Yer Tutucusu 3"/>
          <p:cNvSpPr>
            <a:spLocks noGrp="1"/>
          </p:cNvSpPr>
          <p:nvPr>
            <p:ph type="body" sz="half" idx="29" hasCustomPrompt="1"/>
          </p:nvPr>
        </p:nvSpPr>
        <p:spPr>
          <a:xfrm>
            <a:off x="3492000" y="64533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  <p:sp>
        <p:nvSpPr>
          <p:cNvPr id="55" name="Metin Yer Tutucusu 3"/>
          <p:cNvSpPr>
            <a:spLocks noGrp="1"/>
          </p:cNvSpPr>
          <p:nvPr>
            <p:ph type="body" sz="half" idx="30" hasCustomPrompt="1"/>
          </p:nvPr>
        </p:nvSpPr>
        <p:spPr>
          <a:xfrm>
            <a:off x="6336580" y="6453336"/>
            <a:ext cx="2160000" cy="216000"/>
          </a:xfrm>
        </p:spPr>
        <p:txBody>
          <a:bodyPr>
            <a:noAutofit/>
          </a:bodyPr>
          <a:lstStyle>
            <a:lvl1pPr marL="0" indent="0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39" indent="0">
              <a:buNone/>
              <a:defRPr sz="1000"/>
            </a:lvl3pPr>
            <a:lvl4pPr marL="1371359" indent="0">
              <a:buNone/>
              <a:defRPr sz="900"/>
            </a:lvl4pPr>
            <a:lvl5pPr marL="1828478" indent="0">
              <a:buNone/>
              <a:defRPr sz="900"/>
            </a:lvl5pPr>
            <a:lvl6pPr marL="2285598" indent="0">
              <a:buNone/>
              <a:defRPr sz="900"/>
            </a:lvl6pPr>
            <a:lvl7pPr marL="2742717" indent="0">
              <a:buNone/>
              <a:defRPr sz="900"/>
            </a:lvl7pPr>
            <a:lvl8pPr marL="3199836" indent="0">
              <a:buNone/>
              <a:defRPr sz="900"/>
            </a:lvl8pPr>
            <a:lvl9pPr marL="3656956" indent="0">
              <a:buNone/>
              <a:defRPr sz="900"/>
            </a:lvl9pPr>
          </a:lstStyle>
          <a:p>
            <a:pPr lvl="0"/>
            <a:r>
              <a:rPr lang="tr-TR" dirty="0" smtClean="0"/>
              <a:t>Ürün Bilgi</a:t>
            </a:r>
          </a:p>
        </p:txBody>
      </p:sp>
    </p:spTree>
    <p:extLst>
      <p:ext uri="{BB962C8B-B14F-4D97-AF65-F5344CB8AC3E}">
        <p14:creationId xmlns:p14="http://schemas.microsoft.com/office/powerpoint/2010/main" val="2221747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6912768" cy="4032448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3763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6912768" cy="2160240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0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8269" y="3978275"/>
            <a:ext cx="3024000" cy="2879725"/>
          </a:xfrm>
        </p:spPr>
        <p:txBody>
          <a:bodyPr/>
          <a:lstStyle/>
          <a:p>
            <a:endParaRPr lang="tr-TR"/>
          </a:p>
        </p:txBody>
      </p:sp>
      <p:sp>
        <p:nvSpPr>
          <p:cNvPr id="12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3024000" y="3978275"/>
            <a:ext cx="3096000" cy="2879725"/>
          </a:xfrm>
        </p:spPr>
        <p:txBody>
          <a:bodyPr/>
          <a:lstStyle/>
          <a:p>
            <a:endParaRPr lang="tr-TR"/>
          </a:p>
        </p:txBody>
      </p:sp>
      <p:sp>
        <p:nvSpPr>
          <p:cNvPr id="13" name="Resim Yer Tutucusu 4"/>
          <p:cNvSpPr>
            <a:spLocks noGrp="1"/>
          </p:cNvSpPr>
          <p:nvPr>
            <p:ph type="pic" sz="quarter" idx="15"/>
          </p:nvPr>
        </p:nvSpPr>
        <p:spPr>
          <a:xfrm>
            <a:off x="6120000" y="3978275"/>
            <a:ext cx="3024000" cy="2879725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795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3456384" cy="496855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4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5148064" y="0"/>
            <a:ext cx="3995936" cy="3430800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5148064" y="3427200"/>
            <a:ext cx="3995936" cy="3430800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2195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2880320" cy="496855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8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4101278" y="1484784"/>
            <a:ext cx="2520281" cy="5373216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Resim Yer Tutucusu 4"/>
          <p:cNvSpPr>
            <a:spLocks noGrp="1"/>
          </p:cNvSpPr>
          <p:nvPr>
            <p:ph type="pic" sz="quarter" idx="15"/>
          </p:nvPr>
        </p:nvSpPr>
        <p:spPr>
          <a:xfrm>
            <a:off x="6622089" y="1484784"/>
            <a:ext cx="2520281" cy="5373216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1170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6912768" cy="2160240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0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0" y="3978275"/>
            <a:ext cx="2412000" cy="2879725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2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2412000" y="3978275"/>
            <a:ext cx="4320000" cy="2879725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1" name="Resim Yer Tutucusu 4"/>
          <p:cNvSpPr>
            <a:spLocks noGrp="1"/>
          </p:cNvSpPr>
          <p:nvPr>
            <p:ph type="pic" sz="quarter" idx="15"/>
          </p:nvPr>
        </p:nvSpPr>
        <p:spPr>
          <a:xfrm>
            <a:off x="6732000" y="3978275"/>
            <a:ext cx="2412000" cy="2879725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144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3456384" cy="194421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4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5148064" y="0"/>
            <a:ext cx="3995936" cy="6858000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1616630" y="3427200"/>
            <a:ext cx="4395530" cy="3430800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7323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12768" cy="216024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292929"/>
                </a:solidFill>
                <a:latin typeface="Proxima Nova Cn Rg" pitchFamily="50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4176464" cy="244827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292929"/>
                </a:solidFill>
                <a:latin typeface="Proxima Nova Rg" pitchFamily="50" charset="-94"/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980852"/>
            <a:ext cx="6912768" cy="2159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aseline="0">
                <a:solidFill>
                  <a:srgbClr val="5F5F5F"/>
                </a:solidFill>
                <a:latin typeface="Proxima Nova Cn Rg" pitchFamily="50" charset="-94"/>
              </a:defRPr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4" name="Resim Yer Tutucusu 4"/>
          <p:cNvSpPr>
            <a:spLocks noGrp="1"/>
          </p:cNvSpPr>
          <p:nvPr>
            <p:ph type="pic" sz="quarter" idx="13"/>
          </p:nvPr>
        </p:nvSpPr>
        <p:spPr>
          <a:xfrm>
            <a:off x="5940152" y="1484784"/>
            <a:ext cx="3203848" cy="5373216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Resim Yer Tutucusu 4"/>
          <p:cNvSpPr>
            <a:spLocks noGrp="1"/>
          </p:cNvSpPr>
          <p:nvPr>
            <p:ph type="pic" sz="quarter" idx="14"/>
          </p:nvPr>
        </p:nvSpPr>
        <p:spPr>
          <a:xfrm>
            <a:off x="1115616" y="4149080"/>
            <a:ext cx="4827578" cy="2708920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1320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3A4E7-626A-4352-BB59-5A14E8B4F755}" type="datetimeFigureOut">
              <a:rPr lang="tr-TR" smtClean="0"/>
              <a:t>29.01.2016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84257-AC38-401A-A22D-4C6A6C9EA0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720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14" r:id="rId11"/>
    <p:sldLayoutId id="2147483704" r:id="rId12"/>
    <p:sldLayoutId id="2147483705" r:id="rId13"/>
    <p:sldLayoutId id="2147483707" r:id="rId14"/>
    <p:sldLayoutId id="2147483706" r:id="rId15"/>
    <p:sldLayoutId id="2147483708" r:id="rId16"/>
    <p:sldLayoutId id="2147483709" r:id="rId17"/>
    <p:sldLayoutId id="2147483710" r:id="rId18"/>
    <p:sldLayoutId id="2147483712" r:id="rId19"/>
    <p:sldLayoutId id="2147483711" r:id="rId20"/>
    <p:sldLayoutId id="2147483713" r:id="rId2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9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8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7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7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6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6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fadokum.com.tr/" TargetMode="External"/><Relationship Id="rId2" Type="http://schemas.openxmlformats.org/officeDocument/2006/relationships/hyperlink" Target="mailto:info@alfadokum.com.tr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gif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6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•  </a:t>
            </a:r>
            <a:r>
              <a:rPr lang="en-US" dirty="0"/>
              <a:t>2 </a:t>
            </a:r>
            <a:r>
              <a:rPr lang="tr-TR" dirty="0"/>
              <a:t>x</a:t>
            </a:r>
            <a:r>
              <a:rPr lang="en-US" dirty="0"/>
              <a:t> CNC </a:t>
            </a:r>
            <a:r>
              <a:rPr lang="tr-TR" dirty="0" err="1"/>
              <a:t>Vertical</a:t>
            </a:r>
            <a:r>
              <a:rPr lang="tr-TR" dirty="0"/>
              <a:t> </a:t>
            </a:r>
            <a:r>
              <a:rPr lang="tr-TR" dirty="0" err="1"/>
              <a:t>Machining</a:t>
            </a:r>
            <a:r>
              <a:rPr lang="tr-TR" dirty="0"/>
              <a:t> </a:t>
            </a:r>
            <a:r>
              <a:rPr lang="tr-TR" dirty="0" err="1"/>
              <a:t>Centre</a:t>
            </a:r>
            <a:endParaRPr lang="tr-TR" dirty="0"/>
          </a:p>
          <a:p>
            <a:r>
              <a:rPr lang="tr-TR" dirty="0"/>
              <a:t>•  2 x CNC </a:t>
            </a:r>
            <a:r>
              <a:rPr lang="tr-TR" dirty="0" err="1"/>
              <a:t>Lathe</a:t>
            </a:r>
            <a:r>
              <a:rPr lang="tr-TR" dirty="0"/>
              <a:t> 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Machining</a:t>
            </a:r>
            <a:endParaRPr lang="tr-TR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5345"/>
          <a:stretch>
            <a:fillRect/>
          </a:stretch>
        </p:blipFill>
        <p:spPr/>
      </p:pic>
      <p:pic>
        <p:nvPicPr>
          <p:cNvPr id="9" name="Picture 2" descr="C:\Users\HİLAL\Desktop\alfa döküm foto çekim 09.11.2015\IMG_8363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 b="67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19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3378746" cy="1656184"/>
          </a:xfrm>
        </p:spPr>
        <p:txBody>
          <a:bodyPr/>
          <a:lstStyle/>
          <a:p>
            <a:r>
              <a:rPr lang="tr-TR" dirty="0" smtClean="0"/>
              <a:t>•  </a:t>
            </a:r>
            <a:r>
              <a:rPr lang="tr-TR" dirty="0" err="1" smtClean="0"/>
              <a:t>Emission</a:t>
            </a:r>
            <a:r>
              <a:rPr lang="tr-TR" dirty="0" smtClean="0"/>
              <a:t> </a:t>
            </a:r>
            <a:r>
              <a:rPr lang="tr-TR" dirty="0" err="1" smtClean="0"/>
              <a:t>Spectrometer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</a:t>
            </a:r>
            <a:r>
              <a:rPr lang="tr-TR" sz="1100" i="1" dirty="0" smtClean="0">
                <a:solidFill>
                  <a:schemeClr val="bg1">
                    <a:lumMod val="50000"/>
                  </a:schemeClr>
                </a:solidFill>
              </a:rPr>
              <a:t>OBLF Germany</a:t>
            </a:r>
          </a:p>
          <a:p>
            <a:r>
              <a:rPr lang="tr-TR" dirty="0"/>
              <a:t>•  </a:t>
            </a:r>
            <a:r>
              <a:rPr lang="tr-TR" dirty="0" smtClean="0"/>
              <a:t>Tensile </a:t>
            </a:r>
            <a:r>
              <a:rPr lang="tr-TR" dirty="0" err="1" smtClean="0"/>
              <a:t>Strenght</a:t>
            </a:r>
            <a:r>
              <a:rPr lang="tr-TR" dirty="0" smtClean="0"/>
              <a:t> </a:t>
            </a:r>
            <a:r>
              <a:rPr lang="tr-TR" dirty="0" err="1" smtClean="0"/>
              <a:t>Testing</a:t>
            </a:r>
            <a:r>
              <a:rPr lang="tr-TR" dirty="0" smtClean="0"/>
              <a:t> Machine</a:t>
            </a:r>
            <a:endParaRPr lang="tr-TR" dirty="0"/>
          </a:p>
          <a:p>
            <a:r>
              <a:rPr lang="tr-TR" sz="1100" dirty="0" smtClean="0"/>
              <a:t>   </a:t>
            </a:r>
            <a:r>
              <a:rPr lang="tr-TR" sz="1100" i="1" dirty="0" err="1" smtClean="0">
                <a:solidFill>
                  <a:schemeClr val="bg1">
                    <a:lumMod val="50000"/>
                  </a:schemeClr>
                </a:solidFill>
              </a:rPr>
              <a:t>Alşa</a:t>
            </a:r>
            <a:endParaRPr lang="tr-TR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/>
              <a:t>•  </a:t>
            </a:r>
            <a:r>
              <a:rPr lang="tr-TR" dirty="0" err="1" smtClean="0"/>
              <a:t>Microscope</a:t>
            </a:r>
            <a:endParaRPr lang="tr-TR" dirty="0"/>
          </a:p>
          <a:p>
            <a:r>
              <a:rPr lang="tr-TR" sz="1050" dirty="0"/>
              <a:t>   </a:t>
            </a:r>
            <a:r>
              <a:rPr lang="tr-TR" sz="1100" i="1" dirty="0" err="1" smtClean="0">
                <a:solidFill>
                  <a:schemeClr val="bg1">
                    <a:lumMod val="50000"/>
                  </a:schemeClr>
                </a:solidFill>
              </a:rPr>
              <a:t>Leica</a:t>
            </a:r>
            <a:endParaRPr lang="tr-TR" sz="11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tr-TR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tr-TR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tr-TR" sz="1050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tr-TR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Quality</a:t>
            </a:r>
            <a:endParaRPr lang="tr-TR" dirty="0"/>
          </a:p>
        </p:txBody>
      </p:sp>
      <p:pic>
        <p:nvPicPr>
          <p:cNvPr id="8" name="Resim Yer Tutucusu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 b="5881"/>
          <a:stretch>
            <a:fillRect/>
          </a:stretch>
        </p:blipFill>
        <p:spPr/>
      </p:pic>
      <p:pic>
        <p:nvPicPr>
          <p:cNvPr id="10" name="Resim Yer Tutucusu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r="13359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idx="15"/>
          </p:nvPr>
        </p:nvSpPr>
        <p:spPr>
          <a:xfrm>
            <a:off x="4649638" y="1484784"/>
            <a:ext cx="3378746" cy="1656184"/>
          </a:xfrm>
        </p:spPr>
        <p:txBody>
          <a:bodyPr/>
          <a:lstStyle/>
          <a:p>
            <a:r>
              <a:rPr lang="tr-TR" dirty="0"/>
              <a:t>•  </a:t>
            </a:r>
            <a:r>
              <a:rPr lang="tr-TR" dirty="0" err="1" smtClean="0"/>
              <a:t>Hardness</a:t>
            </a:r>
            <a:r>
              <a:rPr lang="tr-TR" dirty="0" smtClean="0"/>
              <a:t> </a:t>
            </a:r>
            <a:r>
              <a:rPr lang="tr-TR" dirty="0" err="1" smtClean="0"/>
              <a:t>Tester</a:t>
            </a:r>
            <a:r>
              <a:rPr lang="tr-TR" dirty="0" smtClean="0"/>
              <a:t> </a:t>
            </a:r>
            <a:r>
              <a:rPr lang="tr-TR" dirty="0" err="1" smtClean="0"/>
              <a:t>Rockwell</a:t>
            </a:r>
            <a:endParaRPr lang="tr-TR" dirty="0"/>
          </a:p>
          <a:p>
            <a:r>
              <a:rPr lang="tr-TR" dirty="0"/>
              <a:t>   </a:t>
            </a:r>
            <a:r>
              <a:rPr lang="tr-TR" sz="1100" i="1" dirty="0" smtClean="0">
                <a:solidFill>
                  <a:schemeClr val="bg1">
                    <a:lumMod val="50000"/>
                  </a:schemeClr>
                </a:solidFill>
              </a:rPr>
              <a:t>Bulut Makina</a:t>
            </a:r>
            <a:endParaRPr lang="tr-TR" sz="11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/>
              <a:t>•  </a:t>
            </a:r>
            <a:r>
              <a:rPr lang="tr-TR" dirty="0" err="1" smtClean="0"/>
              <a:t>Impact</a:t>
            </a:r>
            <a:r>
              <a:rPr lang="tr-TR" dirty="0" smtClean="0"/>
              <a:t> Test Machine</a:t>
            </a:r>
            <a:endParaRPr lang="tr-TR" dirty="0"/>
          </a:p>
          <a:p>
            <a:r>
              <a:rPr lang="tr-TR" sz="1100" dirty="0"/>
              <a:t>   </a:t>
            </a:r>
            <a:r>
              <a:rPr lang="tr-TR" sz="1100" i="1" dirty="0" err="1" smtClean="0">
                <a:solidFill>
                  <a:schemeClr val="bg1">
                    <a:lumMod val="50000"/>
                  </a:schemeClr>
                </a:solidFill>
              </a:rPr>
              <a:t>Alşa</a:t>
            </a:r>
            <a:endParaRPr lang="tr-TR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sz="1100" dirty="0" smtClean="0"/>
              <a:t>•  </a:t>
            </a:r>
            <a:r>
              <a:rPr lang="tr-TR" sz="1100" dirty="0" err="1" smtClean="0"/>
              <a:t>Sand</a:t>
            </a:r>
            <a:r>
              <a:rPr lang="tr-TR" sz="1100" dirty="0" smtClean="0"/>
              <a:t> </a:t>
            </a:r>
            <a:r>
              <a:rPr lang="tr-TR" sz="1100" dirty="0" err="1" smtClean="0"/>
              <a:t>Testing</a:t>
            </a:r>
            <a:r>
              <a:rPr lang="tr-TR" sz="1100" dirty="0" smtClean="0"/>
              <a:t> </a:t>
            </a:r>
            <a:r>
              <a:rPr lang="tr-TR" sz="1100" dirty="0" err="1" smtClean="0"/>
              <a:t>Equipment</a:t>
            </a:r>
            <a:endParaRPr lang="tr-TR" sz="1100" dirty="0" smtClean="0"/>
          </a:p>
          <a:p>
            <a:r>
              <a:rPr lang="tr-TR" sz="1100" i="1" dirty="0" smtClean="0">
                <a:solidFill>
                  <a:schemeClr val="bg1">
                    <a:lumMod val="50000"/>
                  </a:schemeClr>
                </a:solidFill>
              </a:rPr>
              <a:t>   George </a:t>
            </a:r>
            <a:r>
              <a:rPr lang="tr-TR" sz="1100" i="1" dirty="0" err="1" smtClean="0">
                <a:solidFill>
                  <a:schemeClr val="bg1">
                    <a:lumMod val="50000"/>
                  </a:schemeClr>
                </a:solidFill>
              </a:rPr>
              <a:t>Fisher</a:t>
            </a:r>
            <a:endParaRPr lang="tr-TR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sz="1100" dirty="0" smtClean="0"/>
              <a:t>•  </a:t>
            </a:r>
            <a:r>
              <a:rPr lang="tr-TR" sz="1100" dirty="0" err="1" smtClean="0"/>
              <a:t>Crack</a:t>
            </a:r>
            <a:r>
              <a:rPr lang="tr-TR" sz="1100" dirty="0" smtClean="0"/>
              <a:t> </a:t>
            </a:r>
            <a:r>
              <a:rPr lang="tr-TR" sz="1100" dirty="0" err="1" smtClean="0"/>
              <a:t>Inspection</a:t>
            </a:r>
            <a:endParaRPr lang="tr-TR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tr-TR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73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Packing</a:t>
            </a:r>
            <a:r>
              <a:rPr lang="tr-TR" dirty="0" smtClean="0"/>
              <a:t> &amp; Delivery</a:t>
            </a:r>
            <a:endParaRPr lang="tr-TR" dirty="0"/>
          </a:p>
        </p:txBody>
      </p:sp>
      <p:pic>
        <p:nvPicPr>
          <p:cNvPr id="6" name="Resim Yer Tutucusu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8" b="12928"/>
          <a:stretch>
            <a:fillRect/>
          </a:stretch>
        </p:blipFill>
        <p:spPr/>
      </p:pic>
      <p:pic>
        <p:nvPicPr>
          <p:cNvPr id="7" name="Resim Yer Tutucusu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8" b="12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3874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Yer Tutucusu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b="1722"/>
          <a:stretch>
            <a:fillRect/>
          </a:stretch>
        </p:blipFill>
        <p:spPr/>
      </p:pic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Quality</a:t>
            </a:r>
            <a:r>
              <a:rPr lang="tr-TR" dirty="0" smtClean="0"/>
              <a:t> </a:t>
            </a:r>
            <a:r>
              <a:rPr lang="tr-TR" dirty="0" err="1" smtClean="0"/>
              <a:t>Certifications</a:t>
            </a:r>
            <a:endParaRPr lang="tr-TR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b="1722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 smtClean="0"/>
              <a:t>ISO 9001:2008</a:t>
            </a:r>
            <a:endParaRPr lang="tr-TR" dirty="0"/>
          </a:p>
        </p:txBody>
      </p:sp>
      <p:sp>
        <p:nvSpPr>
          <p:cNvPr id="6" name="Metin Yer Tutucusu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tr-TR" dirty="0" smtClean="0"/>
              <a:t>PED 9723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8962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Pump</a:t>
            </a:r>
            <a:r>
              <a:rPr lang="tr-TR" dirty="0" smtClean="0"/>
              <a:t> &amp; </a:t>
            </a:r>
            <a:r>
              <a:rPr lang="tr-TR" dirty="0" err="1" smtClean="0"/>
              <a:t>Valve</a:t>
            </a:r>
            <a:r>
              <a:rPr lang="tr-TR" dirty="0" smtClean="0"/>
              <a:t> </a:t>
            </a:r>
            <a:r>
              <a:rPr lang="tr-TR" dirty="0" err="1" smtClean="0"/>
              <a:t>Industry</a:t>
            </a:r>
            <a:endParaRPr lang="tr-TR" dirty="0"/>
          </a:p>
        </p:txBody>
      </p:sp>
      <p:pic>
        <p:nvPicPr>
          <p:cNvPr id="16" name="Resim Yer Tutucusu 1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" name="Resim Yer Tutucusu 16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18" name="Resim Yer Tutucusu 17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8" name="Metin Yer Tutucusu 7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" name="Resim Yer Tutucusu 18"/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1" name="Metin Yer Tutucusu 10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" name="Resim Yer Tutucusu 19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21" name="Resim Yer Tutucusu 20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4" name="Metin Yer Tutucusu 13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Metin Yer Tutucusu 14"/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02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Pump</a:t>
            </a:r>
            <a:r>
              <a:rPr lang="tr-TR" dirty="0" smtClean="0"/>
              <a:t> &amp; </a:t>
            </a:r>
            <a:r>
              <a:rPr lang="tr-TR" dirty="0" err="1" smtClean="0"/>
              <a:t>Valve</a:t>
            </a:r>
            <a:r>
              <a:rPr lang="tr-TR" dirty="0" smtClean="0"/>
              <a:t> </a:t>
            </a:r>
            <a:r>
              <a:rPr lang="tr-TR" dirty="0" err="1" smtClean="0"/>
              <a:t>Industry</a:t>
            </a:r>
            <a:endParaRPr lang="tr-TR" dirty="0"/>
          </a:p>
        </p:txBody>
      </p:sp>
      <p:pic>
        <p:nvPicPr>
          <p:cNvPr id="22" name="Resim Yer Tutucusu 21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" name="Resim Yer Tutucusu 22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" name="Resim Yer Tutucusu 1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9" name="Metin Yer Tutucusu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" name="Resim Yer Tutucusu 19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21" name="Resim Yer Tutucusu 20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2" name="Metin Yer Tutucusu 11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Yer Tutucusu 12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3803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smtClean="0"/>
              <a:t>Automotive</a:t>
            </a:r>
            <a:endParaRPr lang="tr-TR" dirty="0"/>
          </a:p>
        </p:txBody>
      </p:sp>
      <p:pic>
        <p:nvPicPr>
          <p:cNvPr id="12" name="Resim Yer Tutucusu 1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" name="Resim Yer Tutucusu 1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" name="Resim Yer Tutucusu 13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9" name="Metin Yer Tutucusu 8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" name="Resim Yer Tutucusu 14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11" name="Metin Yer Tutucusu 10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805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Shaft</a:t>
            </a:r>
            <a:endParaRPr lang="tr-TR" dirty="0"/>
          </a:p>
        </p:txBody>
      </p:sp>
      <p:pic>
        <p:nvPicPr>
          <p:cNvPr id="17" name="Resim Yer Tutucusu 16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" name="Resim Yer Tutucusu 17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" name="Resim Yer Tutucusu 13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9" name="Metin Yer Tutucusu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" name="Resim Yer Tutucusu 14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16" name="Resim Yer Tutucusu 15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2" name="Metin Yer Tutucusu 11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Yer Tutucusu 12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72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Electricity</a:t>
            </a:r>
            <a:endParaRPr lang="tr-TR" dirty="0"/>
          </a:p>
        </p:txBody>
      </p:sp>
      <p:pic>
        <p:nvPicPr>
          <p:cNvPr id="14" name="Resim Yer Tutucusu 1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" name="Resim Yer Tutucusu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" name="Resim Yer Tutucusu 15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9" name="Metin Yer Tutucusu 8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" name="Resim Yer Tutucusu 16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18" name="Resim Yer Tutucusu 17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2" name="Metin Yer Tutucusu 11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Yer Tutucusu 12"/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1186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Tractor</a:t>
            </a:r>
            <a:endParaRPr lang="tr-TR" dirty="0"/>
          </a:p>
        </p:txBody>
      </p:sp>
      <p:pic>
        <p:nvPicPr>
          <p:cNvPr id="16" name="Resim Yer Tutucusu 1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" name="Resim Yer Tutucusu 16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18" name="Resim Yer Tutucusu 17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8" name="Metin Yer Tutucusu 7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" name="Resim Yer Tutucusu 18"/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1" name="Metin Yer Tutucusu 10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" name="Resim Yer Tutucusu 19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22" name="Resim Yer Tutucusu 21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4" name="Metin Yer Tutucusu 13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Metin Yer Tutucusu 14"/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4769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 </a:t>
            </a:r>
            <a:r>
              <a:rPr lang="tr-TR" dirty="0" err="1"/>
              <a:t>Founded</a:t>
            </a:r>
            <a:r>
              <a:rPr lang="tr-TR" dirty="0"/>
              <a:t> in 1984</a:t>
            </a:r>
          </a:p>
          <a:p>
            <a:r>
              <a:rPr lang="tr-TR" dirty="0"/>
              <a:t>- Total </a:t>
            </a:r>
            <a:r>
              <a:rPr lang="tr-TR" dirty="0" err="1"/>
              <a:t>production</a:t>
            </a:r>
            <a:r>
              <a:rPr lang="tr-TR" dirty="0"/>
              <a:t> </a:t>
            </a:r>
            <a:r>
              <a:rPr lang="tr-TR" dirty="0" err="1"/>
              <a:t>capacity</a:t>
            </a:r>
            <a:r>
              <a:rPr lang="tr-TR" dirty="0"/>
              <a:t> 10.000 ton/</a:t>
            </a:r>
            <a:r>
              <a:rPr lang="tr-TR" dirty="0" err="1"/>
              <a:t>year</a:t>
            </a:r>
            <a:endParaRPr lang="tr-TR" dirty="0"/>
          </a:p>
          <a:p>
            <a:r>
              <a:rPr lang="tr-TR" dirty="0"/>
              <a:t>- Total </a:t>
            </a:r>
            <a:r>
              <a:rPr lang="tr-TR" dirty="0" err="1"/>
              <a:t>area</a:t>
            </a:r>
            <a:r>
              <a:rPr lang="tr-TR" dirty="0"/>
              <a:t>  </a:t>
            </a:r>
            <a:r>
              <a:rPr lang="en-US" dirty="0"/>
              <a:t>15</a:t>
            </a:r>
            <a:r>
              <a:rPr lang="tr-TR" dirty="0"/>
              <a:t>.</a:t>
            </a:r>
            <a:r>
              <a:rPr lang="en-US" dirty="0"/>
              <a:t>000 m² of which </a:t>
            </a:r>
            <a:r>
              <a:rPr lang="tr-TR" dirty="0"/>
              <a:t>4.</a:t>
            </a:r>
            <a:r>
              <a:rPr lang="en-US" dirty="0"/>
              <a:t>000 m² are covered</a:t>
            </a:r>
            <a:endParaRPr lang="tr-TR" dirty="0"/>
          </a:p>
          <a:p>
            <a:r>
              <a:rPr lang="tr-TR" dirty="0"/>
              <a:t>- 150 </a:t>
            </a:r>
            <a:r>
              <a:rPr lang="tr-TR" dirty="0" err="1"/>
              <a:t>qualified</a:t>
            </a:r>
            <a:r>
              <a:rPr lang="tr-TR" dirty="0"/>
              <a:t> </a:t>
            </a:r>
            <a:r>
              <a:rPr lang="tr-TR" dirty="0" err="1"/>
              <a:t>employees</a:t>
            </a:r>
            <a:endParaRPr lang="tr-TR" dirty="0"/>
          </a:p>
          <a:p>
            <a:endParaRPr lang="tr-TR" dirty="0"/>
          </a:p>
          <a:p>
            <a:r>
              <a:rPr lang="tr-TR" dirty="0"/>
              <a:t>M</a:t>
            </a:r>
            <a:r>
              <a:rPr lang="en-US" dirty="0" err="1"/>
              <a:t>ain</a:t>
            </a:r>
            <a:r>
              <a:rPr lang="en-US" dirty="0"/>
              <a:t> </a:t>
            </a:r>
            <a:r>
              <a:rPr lang="en-US" dirty="0" err="1"/>
              <a:t>activit</a:t>
            </a:r>
            <a:r>
              <a:rPr lang="tr-TR" dirty="0" err="1"/>
              <a:t>ies</a:t>
            </a:r>
            <a:r>
              <a:rPr lang="en-US" dirty="0"/>
              <a:t>;</a:t>
            </a:r>
          </a:p>
          <a:p>
            <a:r>
              <a:rPr lang="tr-TR" dirty="0"/>
              <a:t>- T</a:t>
            </a:r>
            <a:r>
              <a:rPr lang="en-US" dirty="0"/>
              <a:t>he production of gray and ductile iron castings.</a:t>
            </a:r>
          </a:p>
          <a:p>
            <a:r>
              <a:rPr lang="tr-TR" dirty="0"/>
              <a:t>- M</a:t>
            </a:r>
            <a:r>
              <a:rPr lang="en-US" dirty="0" err="1"/>
              <a:t>achining</a:t>
            </a:r>
            <a:endParaRPr lang="en-US" dirty="0"/>
          </a:p>
          <a:p>
            <a:r>
              <a:rPr lang="tr-TR" dirty="0"/>
              <a:t>- H</a:t>
            </a:r>
            <a:r>
              <a:rPr lang="en-US" dirty="0"/>
              <a:t>eat treatment, coating and </a:t>
            </a:r>
            <a:r>
              <a:rPr lang="tr-TR" dirty="0" err="1"/>
              <a:t>electro</a:t>
            </a:r>
            <a:r>
              <a:rPr lang="tr-TR" dirty="0"/>
              <a:t> </a:t>
            </a:r>
            <a:r>
              <a:rPr lang="en-US" dirty="0"/>
              <a:t>galvanizing</a:t>
            </a:r>
            <a:endParaRPr lang="tr-TR" dirty="0"/>
          </a:p>
          <a:p>
            <a:r>
              <a:rPr lang="tr-TR" dirty="0"/>
              <a:t>- </a:t>
            </a:r>
            <a:r>
              <a:rPr lang="tr-TR" dirty="0" err="1"/>
              <a:t>Casting</a:t>
            </a:r>
            <a:r>
              <a:rPr lang="tr-TR" dirty="0"/>
              <a:t> </a:t>
            </a:r>
            <a:r>
              <a:rPr lang="en-US" dirty="0"/>
              <a:t>weights; from 0,5 kg. to </a:t>
            </a:r>
            <a:r>
              <a:rPr lang="tr-TR" dirty="0"/>
              <a:t> </a:t>
            </a:r>
            <a:r>
              <a:rPr lang="en-US" dirty="0"/>
              <a:t>1</a:t>
            </a:r>
            <a:r>
              <a:rPr lang="tr-TR" dirty="0"/>
              <a:t>0</a:t>
            </a:r>
            <a:r>
              <a:rPr lang="en-US" dirty="0"/>
              <a:t>00 kg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en-US" dirty="0"/>
              <a:t>Alfa has been ISO 9001: </a:t>
            </a:r>
            <a:r>
              <a:rPr lang="en-US" dirty="0" smtClean="0"/>
              <a:t>200</a:t>
            </a:r>
            <a:r>
              <a:rPr lang="tr-TR" dirty="0" smtClean="0"/>
              <a:t>8</a:t>
            </a:r>
            <a:r>
              <a:rPr lang="en-US" dirty="0" smtClean="0"/>
              <a:t> </a:t>
            </a:r>
            <a:r>
              <a:rPr lang="en-US" dirty="0"/>
              <a:t>certified since 2003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received</a:t>
            </a:r>
            <a:r>
              <a:rPr lang="tr-TR" dirty="0"/>
              <a:t>  </a:t>
            </a:r>
          </a:p>
          <a:p>
            <a:r>
              <a:rPr lang="tr-TR" dirty="0"/>
              <a:t>PED-97/23/EC </a:t>
            </a:r>
            <a:r>
              <a:rPr lang="tr-TR" dirty="0" err="1"/>
              <a:t>certificate</a:t>
            </a:r>
            <a:r>
              <a:rPr lang="tr-TR" dirty="0"/>
              <a:t> in 2015.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Company</a:t>
            </a:r>
            <a:r>
              <a:rPr lang="tr-TR" dirty="0" smtClean="0"/>
              <a:t> Profile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4315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smtClean="0"/>
              <a:t>Construction Machine </a:t>
            </a:r>
            <a:r>
              <a:rPr lang="tr-TR" dirty="0" err="1" smtClean="0"/>
              <a:t>Parts</a:t>
            </a:r>
            <a:endParaRPr lang="tr-TR" dirty="0"/>
          </a:p>
        </p:txBody>
      </p:sp>
      <p:pic>
        <p:nvPicPr>
          <p:cNvPr id="19" name="Resim Yer Tutucusu 18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" name="Resim Yer Tutucusu 19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" name="Resim Yer Tutucusu 1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9" name="Metin Yer Tutucusu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" name="Resim Yer Tutucusu 16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18" name="Resim Yer Tutucusu 17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2" name="Metin Yer Tutucusu 11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Yer Tutucusu 12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1399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smtClean="0"/>
              <a:t>Machine </a:t>
            </a:r>
            <a:r>
              <a:rPr lang="tr-TR" dirty="0" err="1" smtClean="0"/>
              <a:t>Parts</a:t>
            </a:r>
            <a:endParaRPr lang="tr-TR" dirty="0"/>
          </a:p>
        </p:txBody>
      </p:sp>
      <p:pic>
        <p:nvPicPr>
          <p:cNvPr id="19" name="Resim Yer Tutucusu 18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" name="Resim Yer Tutucusu 19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" name="Resim Yer Tutucusu 13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9" name="Metin Yer Tutucusu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" name="Resim Yer Tutucusu 16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pic>
        <p:nvPicPr>
          <p:cNvPr id="18" name="Resim Yer Tutucusu 17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1107"/>
          <a:stretch>
            <a:fillRect/>
          </a:stretch>
        </p:blipFill>
        <p:spPr/>
      </p:pic>
      <p:sp>
        <p:nvSpPr>
          <p:cNvPr id="12" name="Metin Yer Tutucusu 11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Yer Tutucusu 12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294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smtClean="0"/>
              <a:t>Machine </a:t>
            </a:r>
            <a:r>
              <a:rPr lang="tr-TR" dirty="0" err="1" smtClean="0"/>
              <a:t>Parts</a:t>
            </a:r>
            <a:endParaRPr lang="tr-TR" dirty="0"/>
          </a:p>
        </p:txBody>
      </p:sp>
      <p:pic>
        <p:nvPicPr>
          <p:cNvPr id="12" name="Resim Yer Tutucusu 1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" name="Resim Yer Tutucusu 1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" name="Resim Yer Tutucusu 13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>
          <a:xfrm>
            <a:off x="683568" y="4149080"/>
            <a:ext cx="3600000" cy="2160240"/>
          </a:xfrm>
        </p:spPr>
      </p:pic>
      <p:sp>
        <p:nvSpPr>
          <p:cNvPr id="9" name="Metin Yer Tutucusu 8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" name="Resim Yer Tutucusu 14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>
            <a:fillRect/>
          </a:stretch>
        </p:blipFill>
        <p:spPr/>
      </p:pic>
      <p:sp>
        <p:nvSpPr>
          <p:cNvPr id="11" name="Metin Yer Tutucusu 10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098861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Scaffolding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Formwork</a:t>
            </a:r>
            <a:r>
              <a:rPr lang="tr-TR" dirty="0" smtClean="0"/>
              <a:t> </a:t>
            </a:r>
            <a:r>
              <a:rPr lang="tr-TR" dirty="0" err="1" smtClean="0"/>
              <a:t>Accessorize</a:t>
            </a:r>
            <a:endParaRPr lang="tr-TR" dirty="0"/>
          </a:p>
        </p:txBody>
      </p:sp>
      <p:pic>
        <p:nvPicPr>
          <p:cNvPr id="22" name="Resim Yer Tutucusu 2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" name="Resim Yer Tutucusu 2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24" name="Resim Yer Tutucusu 2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25" name="Resim Yer Tutucusu 24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26" name="Resim Yer Tutucusu 25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27" name="Resim Yer Tutucusu 26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28" name="Resim Yer Tutucusu 27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29" name="Resim Yer Tutucusu 28"/>
          <p:cNvPicPr>
            <a:picLocks noGrp="1" noChangeAspect="1"/>
          </p:cNvPicPr>
          <p:nvPr>
            <p:ph type="pic" sz="quarter" idx="2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30" name="Resim Yer Tutucusu 29"/>
          <p:cNvPicPr>
            <a:picLocks noGrp="1" noChangeAspect="1"/>
          </p:cNvPicPr>
          <p:nvPr>
            <p:ph type="pic" sz="quarter" idx="2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14" name="Metin Yer Tutucusu 13"/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Metin Yer Tutucusu 14"/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Metin Yer Tutucusu 15"/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7" name="Metin Yer Tutucusu 16"/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8" name="Metin Yer Tutucusu 17"/>
          <p:cNvSpPr>
            <a:spLocks noGrp="1"/>
          </p:cNvSpPr>
          <p:nvPr>
            <p:ph type="body" sz="half" idx="2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Metin Yer Tutucusu 18"/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0" name="Metin Yer Tutucusu 19"/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1" name="Metin Yer Tutucusu 20"/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994095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Location</a:t>
            </a:r>
            <a:r>
              <a:rPr lang="tr-TR" dirty="0" smtClean="0"/>
              <a:t> &amp; </a:t>
            </a:r>
            <a:r>
              <a:rPr lang="tr-TR" dirty="0" err="1" smtClean="0"/>
              <a:t>Contact</a:t>
            </a:r>
            <a:r>
              <a:rPr lang="tr-TR" dirty="0" smtClean="0"/>
              <a:t> Information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1.Organize Sanayi Bölgesi Avar Cad. No:1</a:t>
            </a:r>
          </a:p>
          <a:p>
            <a:r>
              <a:rPr lang="tr-TR" dirty="0" smtClean="0"/>
              <a:t>Sincan / Ankara TURKEY</a:t>
            </a:r>
            <a:endParaRPr lang="tr-TR" dirty="0"/>
          </a:p>
          <a:p>
            <a:r>
              <a:rPr lang="tr-TR" dirty="0"/>
              <a:t>Tel</a:t>
            </a:r>
            <a:r>
              <a:rPr lang="tr-TR" dirty="0" smtClean="0"/>
              <a:t>: +90 312 267 17 97</a:t>
            </a:r>
            <a:endParaRPr lang="tr-TR" dirty="0"/>
          </a:p>
          <a:p>
            <a:r>
              <a:rPr lang="tr-TR" dirty="0" err="1"/>
              <a:t>Fax</a:t>
            </a:r>
            <a:r>
              <a:rPr lang="tr-TR" dirty="0"/>
              <a:t>:+</a:t>
            </a:r>
            <a:r>
              <a:rPr lang="tr-TR" dirty="0" smtClean="0"/>
              <a:t>90 312 267 05 63 </a:t>
            </a:r>
            <a:endParaRPr lang="tr-TR" dirty="0"/>
          </a:p>
          <a:p>
            <a:r>
              <a:rPr lang="tr-TR" dirty="0"/>
              <a:t>Web</a:t>
            </a:r>
            <a:r>
              <a:rPr lang="tr-TR" dirty="0" smtClean="0"/>
              <a:t>: </a:t>
            </a:r>
            <a:r>
              <a:rPr lang="tr-TR" dirty="0" smtClean="0">
                <a:hlinkClick r:id="rId2"/>
              </a:rPr>
              <a:t>info@alfadokum.com.tr</a:t>
            </a:r>
            <a:endParaRPr lang="tr-TR" dirty="0"/>
          </a:p>
          <a:p>
            <a:r>
              <a:rPr lang="tr-TR" dirty="0"/>
              <a:t>E-mail</a:t>
            </a:r>
            <a:r>
              <a:rPr lang="tr-TR" dirty="0" smtClean="0"/>
              <a:t>: </a:t>
            </a:r>
            <a:r>
              <a:rPr lang="tr-TR" dirty="0" smtClean="0">
                <a:hlinkClick r:id="rId3"/>
              </a:rPr>
              <a:t>www.alfadokum.com.tr</a:t>
            </a:r>
            <a:endParaRPr lang="tr-TR" dirty="0"/>
          </a:p>
          <a:p>
            <a:endParaRPr lang="tr-TR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b="4869"/>
          <a:stretch>
            <a:fillRect/>
          </a:stretch>
        </p:blipFill>
        <p:spPr/>
      </p:pic>
      <p:pic>
        <p:nvPicPr>
          <p:cNvPr id="8" name="Resim Yer Tutucusu 7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r="197"/>
          <a:stretch>
            <a:fillRect/>
          </a:stretch>
        </p:blipFill>
        <p:spPr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443183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Staff</a:t>
            </a:r>
            <a:endParaRPr lang="tr-TR" dirty="0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538956"/>
              </p:ext>
            </p:extLst>
          </p:nvPr>
        </p:nvGraphicFramePr>
        <p:xfrm>
          <a:off x="2209888" y="1690580"/>
          <a:ext cx="4724225" cy="3476840"/>
        </p:xfrm>
        <a:graphic>
          <a:graphicData uri="http://schemas.openxmlformats.org/drawingml/2006/table">
            <a:tbl>
              <a:tblPr>
                <a:effectLst>
                  <a:outerShdw blurRad="190500" dist="63500" dir="3600000" algn="ctr" rotWithShape="0">
                    <a:schemeClr val="bg1">
                      <a:lumMod val="50000"/>
                      <a:alpha val="99000"/>
                    </a:schemeClr>
                  </a:outerShdw>
                </a:effectLst>
                <a:tableStyleId>{D7AC3CCA-C797-4891-BE02-D94E43425B78}</a:tableStyleId>
              </a:tblPr>
              <a:tblGrid>
                <a:gridCol w="3572097"/>
                <a:gridCol w="1152128"/>
              </a:tblGrid>
              <a:tr h="434605"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err="1" smtClean="0">
                          <a:ln>
                            <a:noFill/>
                          </a:ln>
                          <a:solidFill>
                            <a:srgbClr val="004383"/>
                          </a:solidFill>
                          <a:latin typeface="Proxima Nova Cn Rg" pitchFamily="50" charset="-94"/>
                        </a:rPr>
                        <a:t>Education</a:t>
                      </a:r>
                      <a:endParaRPr lang="tr-TR" sz="1600" b="0" dirty="0">
                        <a:ln>
                          <a:noFill/>
                        </a:ln>
                        <a:solidFill>
                          <a:srgbClr val="004383"/>
                        </a:solidFill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4383"/>
                          </a:solidFill>
                          <a:effectLst/>
                          <a:uLnTx/>
                          <a:uFillTx/>
                          <a:latin typeface="Proxima Nova Cn Rg" pitchFamily="50" charset="-94"/>
                          <a:ea typeface="+mn-ea"/>
                          <a:cs typeface="+mn-cs"/>
                        </a:rPr>
                        <a:t>Numbers</a:t>
                      </a:r>
                      <a:endParaRPr kumimoji="0" lang="tr-TR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4383"/>
                        </a:solidFill>
                        <a:effectLst/>
                        <a:uLnTx/>
                        <a:uFillTx/>
                        <a:latin typeface="Proxima Nova Cn Rg" pitchFamily="50" charset="-94"/>
                        <a:ea typeface="+mn-ea"/>
                        <a:cs typeface="+mn-cs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ADA"/>
                    </a:solidFill>
                  </a:tcPr>
                </a:tc>
              </a:tr>
              <a:tr h="434605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latin typeface="Proxima Nova Cn Rg" pitchFamily="50" charset="-94"/>
                        </a:rPr>
                        <a:t>Universty</a:t>
                      </a:r>
                      <a:r>
                        <a:rPr lang="tr-TR" sz="1400" dirty="0" smtClean="0">
                          <a:latin typeface="Proxima Nova Cn Rg" pitchFamily="50" charset="-94"/>
                        </a:rPr>
                        <a:t> </a:t>
                      </a:r>
                      <a:r>
                        <a:rPr lang="tr-TR" sz="1400" dirty="0" err="1" smtClean="0">
                          <a:latin typeface="Proxima Nova Cn Rg" pitchFamily="50" charset="-94"/>
                        </a:rPr>
                        <a:t>Graduate</a:t>
                      </a:r>
                      <a:r>
                        <a:rPr lang="tr-TR" sz="1400" dirty="0" smtClean="0">
                          <a:latin typeface="Proxima Nova Cn Rg" pitchFamily="50" charset="-94"/>
                        </a:rPr>
                        <a:t> (</a:t>
                      </a:r>
                      <a:r>
                        <a:rPr lang="tr-TR" sz="1400" dirty="0" err="1" smtClean="0">
                          <a:latin typeface="Proxima Nova Cn Rg" pitchFamily="50" charset="-94"/>
                        </a:rPr>
                        <a:t>Engineer</a:t>
                      </a:r>
                      <a:r>
                        <a:rPr lang="tr-TR" sz="1400" dirty="0" smtClean="0">
                          <a:latin typeface="Proxima Nova Cn Rg" pitchFamily="50" charset="-94"/>
                        </a:rPr>
                        <a:t>)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8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4605">
                <a:tc>
                  <a:txBody>
                    <a:bodyPr/>
                    <a:lstStyle/>
                    <a:p>
                      <a:pPr marL="0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oxima Nova Cn Rg" pitchFamily="50" charset="-94"/>
                          <a:ea typeface="+mn-ea"/>
                          <a:cs typeface="+mn-cs"/>
                        </a:rPr>
                        <a:t>Universty</a:t>
                      </a: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oxima Nova Cn Rg" pitchFamily="50" charset="-9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tr-T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oxima Nova Cn Rg" pitchFamily="50" charset="-94"/>
                          <a:ea typeface="+mn-ea"/>
                          <a:cs typeface="+mn-cs"/>
                        </a:rPr>
                        <a:t>Graduate</a:t>
                      </a: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oxima Nova Cn Rg" pitchFamily="50" charset="-94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tr-T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oxima Nova Cn Rg" pitchFamily="50" charset="-94"/>
                          <a:ea typeface="+mn-ea"/>
                          <a:cs typeface="+mn-cs"/>
                        </a:rPr>
                        <a:t>Other</a:t>
                      </a: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oxima Nova Cn Rg" pitchFamily="50" charset="-9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5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4605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latin typeface="Proxima Nova Cn Rg" pitchFamily="50" charset="-94"/>
                        </a:rPr>
                        <a:t>Vocational</a:t>
                      </a:r>
                      <a:r>
                        <a:rPr lang="tr-TR" sz="1400" dirty="0" smtClean="0">
                          <a:latin typeface="Proxima Nova Cn Rg" pitchFamily="50" charset="-94"/>
                        </a:rPr>
                        <a:t> </a:t>
                      </a:r>
                      <a:r>
                        <a:rPr lang="tr-TR" sz="1400" dirty="0" err="1" smtClean="0">
                          <a:latin typeface="Proxima Nova Cn Rg" pitchFamily="50" charset="-94"/>
                        </a:rPr>
                        <a:t>Collage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3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4605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Technical High School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2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4605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High School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2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4605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latin typeface="Proxima Nova Cn Rg" pitchFamily="50" charset="-94"/>
                        </a:rPr>
                        <a:t>Other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Proxima Nova Cn Rg" pitchFamily="50" charset="-94"/>
                        </a:rPr>
                        <a:t>130</a:t>
                      </a:r>
                      <a:endParaRPr lang="tr-TR" sz="1400" dirty="0"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4605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bg1"/>
                          </a:solidFill>
                          <a:latin typeface="Proxima Nova Cn Rg" pitchFamily="50" charset="-94"/>
                        </a:rPr>
                        <a:t>TOTAL</a:t>
                      </a:r>
                      <a:endParaRPr lang="tr-TR" sz="1400" b="1" dirty="0">
                        <a:solidFill>
                          <a:schemeClr val="bg1"/>
                        </a:solidFill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3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bg1"/>
                          </a:solidFill>
                          <a:latin typeface="Proxima Nova Cn Rg" pitchFamily="50" charset="-94"/>
                        </a:rPr>
                        <a:t>150</a:t>
                      </a:r>
                      <a:endParaRPr lang="tr-TR" sz="1400" b="1" dirty="0">
                        <a:solidFill>
                          <a:schemeClr val="bg1"/>
                        </a:solidFill>
                        <a:latin typeface="Proxima Nova Cn Rg" pitchFamily="50" charset="-94"/>
                      </a:endParaRPr>
                    </a:p>
                  </a:txBody>
                  <a:tcPr marL="107163" marR="107163" marT="53581" marB="5358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38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71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200" dirty="0" smtClean="0"/>
              <a:t>The </a:t>
            </a:r>
            <a:r>
              <a:rPr lang="en-US" sz="1200" dirty="0"/>
              <a:t>CAD/CAM software </a:t>
            </a:r>
            <a:r>
              <a:rPr lang="tr-TR" sz="1200" dirty="0"/>
              <a:t>SOLIDWORKS</a:t>
            </a:r>
            <a:r>
              <a:rPr lang="en-US" sz="1200" dirty="0"/>
              <a:t> , used for designing the patterns, enables us to make 3D Models of the parts to be casted and also</a:t>
            </a:r>
            <a:r>
              <a:rPr lang="tr-TR" sz="1200" dirty="0"/>
              <a:t> </a:t>
            </a:r>
            <a:r>
              <a:rPr lang="en-US" sz="1200" dirty="0"/>
              <a:t>to determine the part weights.</a:t>
            </a:r>
            <a:endParaRPr lang="tr-TR" sz="1200" dirty="0"/>
          </a:p>
          <a:p>
            <a:pPr>
              <a:lnSpc>
                <a:spcPct val="120000"/>
              </a:lnSpc>
            </a:pPr>
            <a:r>
              <a:rPr lang="tr-TR" sz="1200" dirty="0" err="1" smtClean="0"/>
              <a:t>Our</a:t>
            </a:r>
            <a:r>
              <a:rPr lang="tr-TR" sz="1200" dirty="0" smtClean="0"/>
              <a:t> </a:t>
            </a:r>
            <a:r>
              <a:rPr lang="tr-TR" sz="1200" dirty="0" err="1"/>
              <a:t>specialists</a:t>
            </a:r>
            <a:r>
              <a:rPr lang="tr-TR" sz="1200" dirty="0"/>
              <a:t> </a:t>
            </a:r>
            <a:r>
              <a:rPr lang="tr-TR" sz="1200" dirty="0" err="1"/>
              <a:t>develop</a:t>
            </a:r>
            <a:r>
              <a:rPr lang="tr-TR" sz="1200" dirty="0"/>
              <a:t> an optimum </a:t>
            </a:r>
            <a:r>
              <a:rPr lang="tr-TR" sz="1200" dirty="0" err="1"/>
              <a:t>pattern</a:t>
            </a:r>
            <a:r>
              <a:rPr lang="tr-TR" sz="1200" dirty="0"/>
              <a:t> </a:t>
            </a:r>
            <a:r>
              <a:rPr lang="tr-TR" sz="1200" dirty="0" err="1"/>
              <a:t>concept</a:t>
            </a:r>
            <a:r>
              <a:rPr lang="tr-TR" sz="1200" dirty="0"/>
              <a:t>  </a:t>
            </a:r>
            <a:r>
              <a:rPr lang="tr-TR" sz="1200" dirty="0" err="1"/>
              <a:t>allowing</a:t>
            </a:r>
            <a:r>
              <a:rPr lang="tr-TR" sz="1200" dirty="0"/>
              <a:t> </a:t>
            </a:r>
            <a:r>
              <a:rPr lang="tr-TR" sz="1200" dirty="0" err="1"/>
              <a:t>for</a:t>
            </a:r>
            <a:r>
              <a:rPr lang="tr-TR" sz="1200" dirty="0"/>
              <a:t> a </a:t>
            </a:r>
            <a:r>
              <a:rPr lang="tr-TR" sz="1200" dirty="0" err="1"/>
              <a:t>casting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feeding</a:t>
            </a:r>
            <a:r>
              <a:rPr lang="tr-TR" sz="1200" dirty="0"/>
              <a:t> </a:t>
            </a:r>
            <a:r>
              <a:rPr lang="tr-TR" sz="1200" dirty="0" err="1"/>
              <a:t>system</a:t>
            </a:r>
            <a:r>
              <a:rPr lang="tr-TR" sz="1200" dirty="0"/>
              <a:t> </a:t>
            </a:r>
            <a:r>
              <a:rPr lang="tr-TR" sz="1200" dirty="0" err="1"/>
              <a:t>matced</a:t>
            </a:r>
            <a:r>
              <a:rPr lang="tr-TR" sz="1200" dirty="0"/>
              <a:t> </a:t>
            </a:r>
            <a:r>
              <a:rPr lang="tr-TR" sz="1200" dirty="0" err="1"/>
              <a:t>to</a:t>
            </a:r>
            <a:r>
              <a:rPr lang="tr-TR" sz="1200" dirty="0"/>
              <a:t>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casting</a:t>
            </a:r>
            <a:r>
              <a:rPr lang="tr-TR" sz="1200" dirty="0"/>
              <a:t>,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appropirate</a:t>
            </a:r>
            <a:r>
              <a:rPr lang="tr-TR" sz="1200" dirty="0"/>
              <a:t> </a:t>
            </a:r>
            <a:r>
              <a:rPr lang="tr-TR" sz="1200" dirty="0" err="1"/>
              <a:t>mould</a:t>
            </a:r>
            <a:r>
              <a:rPr lang="tr-TR" sz="1200" dirty="0"/>
              <a:t> </a:t>
            </a:r>
            <a:r>
              <a:rPr lang="tr-TR" sz="1200" dirty="0" err="1"/>
              <a:t>level</a:t>
            </a:r>
            <a:r>
              <a:rPr lang="tr-TR" sz="1200" dirty="0"/>
              <a:t>,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material-spesific</a:t>
            </a:r>
            <a:r>
              <a:rPr lang="tr-TR" sz="1200" dirty="0"/>
              <a:t> </a:t>
            </a:r>
            <a:r>
              <a:rPr lang="tr-TR" sz="1200" dirty="0" err="1"/>
              <a:t>degree</a:t>
            </a:r>
            <a:r>
              <a:rPr lang="tr-TR" sz="1200" dirty="0"/>
              <a:t> of </a:t>
            </a:r>
            <a:r>
              <a:rPr lang="tr-TR" sz="1200" dirty="0" err="1"/>
              <a:t>shrinkage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any</a:t>
            </a:r>
            <a:r>
              <a:rPr lang="tr-TR" sz="1200" dirty="0"/>
              <a:t> </a:t>
            </a:r>
            <a:r>
              <a:rPr lang="tr-TR" sz="1200" dirty="0" err="1"/>
              <a:t>machining</a:t>
            </a:r>
            <a:r>
              <a:rPr lang="tr-TR" sz="1200" dirty="0"/>
              <a:t> </a:t>
            </a:r>
            <a:r>
              <a:rPr lang="tr-TR" sz="1200" dirty="0" err="1"/>
              <a:t>allowonces</a:t>
            </a:r>
            <a:r>
              <a:rPr lang="tr-TR" sz="1200" dirty="0"/>
              <a:t>. </a:t>
            </a:r>
          </a:p>
          <a:p>
            <a:pPr>
              <a:lnSpc>
                <a:spcPct val="120000"/>
              </a:lnSpc>
            </a:pPr>
            <a:r>
              <a:rPr lang="tr-TR" sz="1200" dirty="0" err="1" smtClean="0"/>
              <a:t>We</a:t>
            </a:r>
            <a:r>
              <a:rPr lang="tr-TR" sz="1200" dirty="0" smtClean="0"/>
              <a:t> </a:t>
            </a:r>
            <a:r>
              <a:rPr lang="tr-TR" sz="1200" dirty="0" err="1"/>
              <a:t>operate</a:t>
            </a:r>
            <a:r>
              <a:rPr lang="tr-TR" sz="1200" dirty="0"/>
              <a:t> </a:t>
            </a:r>
            <a:r>
              <a:rPr lang="tr-TR" sz="1200" dirty="0" err="1"/>
              <a:t>two</a:t>
            </a:r>
            <a:r>
              <a:rPr lang="tr-TR" sz="1200" dirty="0"/>
              <a:t> CNC </a:t>
            </a:r>
            <a:r>
              <a:rPr lang="tr-TR" sz="1200" dirty="0" err="1"/>
              <a:t>vertical</a:t>
            </a:r>
            <a:r>
              <a:rPr lang="tr-TR" sz="1200" dirty="0"/>
              <a:t> </a:t>
            </a:r>
            <a:r>
              <a:rPr lang="tr-TR" sz="1200" dirty="0" err="1"/>
              <a:t>machining</a:t>
            </a:r>
            <a:r>
              <a:rPr lang="tr-TR" sz="1200" dirty="0"/>
              <a:t> </a:t>
            </a:r>
            <a:r>
              <a:rPr lang="tr-TR" sz="1200" dirty="0" err="1"/>
              <a:t>centres,one</a:t>
            </a:r>
            <a:r>
              <a:rPr lang="tr-TR" sz="1200" dirty="0"/>
              <a:t> CNC </a:t>
            </a:r>
            <a:r>
              <a:rPr lang="tr-TR" sz="1200" dirty="0" err="1"/>
              <a:t>lathe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one</a:t>
            </a:r>
            <a:r>
              <a:rPr lang="tr-TR" sz="1200" dirty="0"/>
              <a:t> </a:t>
            </a:r>
            <a:r>
              <a:rPr lang="tr-TR" sz="1200" dirty="0" err="1"/>
              <a:t>conventional</a:t>
            </a:r>
            <a:r>
              <a:rPr lang="tr-TR" sz="1200" dirty="0"/>
              <a:t> </a:t>
            </a:r>
            <a:r>
              <a:rPr lang="tr-TR" sz="1200" dirty="0" err="1"/>
              <a:t>lathe</a:t>
            </a:r>
            <a:r>
              <a:rPr lang="tr-TR" sz="1200" dirty="0"/>
              <a:t> at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pattern</a:t>
            </a:r>
            <a:r>
              <a:rPr lang="tr-TR" sz="1200" dirty="0"/>
              <a:t>  </a:t>
            </a:r>
            <a:r>
              <a:rPr lang="tr-TR" sz="1200" dirty="0" err="1"/>
              <a:t>shop</a:t>
            </a:r>
            <a:r>
              <a:rPr lang="tr-TR" sz="1200" dirty="0"/>
              <a:t> </a:t>
            </a:r>
            <a:r>
              <a:rPr lang="tr-TR" sz="1200" dirty="0" err="1"/>
              <a:t>to</a:t>
            </a:r>
            <a:r>
              <a:rPr lang="tr-TR" sz="1200" dirty="0"/>
              <a:t> </a:t>
            </a:r>
            <a:r>
              <a:rPr lang="tr-TR" sz="1200" dirty="0" err="1"/>
              <a:t>make</a:t>
            </a:r>
            <a:r>
              <a:rPr lang="tr-TR" sz="1200" dirty="0"/>
              <a:t> </a:t>
            </a:r>
            <a:r>
              <a:rPr lang="tr-TR" sz="1200" dirty="0" err="1"/>
              <a:t>pattern.We</a:t>
            </a:r>
            <a:r>
              <a:rPr lang="tr-TR" sz="1200" dirty="0"/>
              <a:t> </a:t>
            </a:r>
            <a:r>
              <a:rPr lang="tr-TR" sz="1200" dirty="0" err="1"/>
              <a:t>make</a:t>
            </a:r>
            <a:r>
              <a:rPr lang="tr-TR" sz="1200" dirty="0"/>
              <a:t> </a:t>
            </a:r>
            <a:r>
              <a:rPr lang="tr-TR" sz="1200" dirty="0" err="1"/>
              <a:t>pattern</a:t>
            </a:r>
            <a:r>
              <a:rPr lang="tr-TR" sz="1200" dirty="0"/>
              <a:t> </a:t>
            </a:r>
            <a:r>
              <a:rPr lang="tr-TR" sz="1200" dirty="0" err="1"/>
              <a:t>from</a:t>
            </a:r>
            <a:r>
              <a:rPr lang="tr-TR" sz="1200" dirty="0"/>
              <a:t> </a:t>
            </a:r>
            <a:r>
              <a:rPr lang="tr-TR" sz="1200" dirty="0" err="1"/>
              <a:t>cast</a:t>
            </a:r>
            <a:r>
              <a:rPr lang="tr-TR" sz="1200" dirty="0"/>
              <a:t> </a:t>
            </a:r>
            <a:r>
              <a:rPr lang="tr-TR" sz="1200" dirty="0" err="1"/>
              <a:t>iron</a:t>
            </a:r>
            <a:r>
              <a:rPr lang="tr-TR" sz="1200" dirty="0"/>
              <a:t>, </a:t>
            </a:r>
            <a:r>
              <a:rPr lang="tr-TR" sz="1200" dirty="0" err="1"/>
              <a:t>aluminium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synthetic</a:t>
            </a:r>
            <a:r>
              <a:rPr lang="tr-TR" sz="1200" dirty="0"/>
              <a:t> </a:t>
            </a:r>
            <a:r>
              <a:rPr lang="tr-TR" sz="1200" dirty="0" err="1"/>
              <a:t>resin</a:t>
            </a:r>
            <a:r>
              <a:rPr lang="tr-TR" sz="1200" dirty="0"/>
              <a:t> </a:t>
            </a:r>
            <a:r>
              <a:rPr lang="tr-TR" sz="1200" dirty="0" err="1"/>
              <a:t>depending</a:t>
            </a:r>
            <a:r>
              <a:rPr lang="tr-TR" sz="1200" dirty="0"/>
              <a:t> on </a:t>
            </a:r>
            <a:r>
              <a:rPr lang="tr-TR" sz="1200" dirty="0" err="1"/>
              <a:t>the</a:t>
            </a:r>
            <a:r>
              <a:rPr lang="tr-TR" sz="1200" dirty="0"/>
              <a:t> life of </a:t>
            </a:r>
            <a:r>
              <a:rPr lang="tr-TR" sz="1200" dirty="0" err="1"/>
              <a:t>pattern</a:t>
            </a:r>
            <a:r>
              <a:rPr lang="tr-TR" sz="1200" dirty="0"/>
              <a:t>.</a:t>
            </a:r>
          </a:p>
          <a:p>
            <a:pPr>
              <a:lnSpc>
                <a:spcPct val="120000"/>
              </a:lnSpc>
            </a:pPr>
            <a:endParaRPr lang="tr-TR" sz="12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Pattern</a:t>
            </a:r>
            <a:r>
              <a:rPr lang="tr-TR" dirty="0" smtClean="0"/>
              <a:t> Design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Production</a:t>
            </a:r>
            <a:endParaRPr lang="tr-TR" dirty="0"/>
          </a:p>
        </p:txBody>
      </p:sp>
      <p:pic>
        <p:nvPicPr>
          <p:cNvPr id="8" name="Resim Yer Tutucusu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9" b="18259"/>
          <a:stretch>
            <a:fillRect/>
          </a:stretch>
        </p:blipFill>
        <p:spPr>
          <a:xfrm>
            <a:off x="0" y="3978275"/>
            <a:ext cx="3024000" cy="2879725"/>
          </a:xfrm>
          <a:blipFill dpi="0" rotWithShape="1">
            <a:blip r:embed="rId3"/>
            <a:srcRect/>
            <a:stretch>
              <a:fillRect/>
            </a:stretch>
          </a:blipFill>
          <a:effectLst/>
        </p:spPr>
      </p:pic>
      <p:pic>
        <p:nvPicPr>
          <p:cNvPr id="10" name="Resim Yer Tutucusu 9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1" b="18991"/>
          <a:stretch>
            <a:fillRect/>
          </a:stretch>
        </p:blipFill>
        <p:spPr>
          <a:xfrm>
            <a:off x="3024000" y="3978275"/>
            <a:ext cx="3096000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sim Yer Tutucusu 1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355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Production</a:t>
            </a:r>
            <a:r>
              <a:rPr lang="tr-TR" dirty="0"/>
              <a:t> </a:t>
            </a:r>
            <a:r>
              <a:rPr lang="tr-TR" dirty="0" err="1" smtClean="0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fully automatic sand preparation plants are PLC controlled and enable us to achieve best possible results in terms of surface quality</a:t>
            </a:r>
            <a:r>
              <a:rPr lang="tr-TR" dirty="0"/>
              <a:t> </a:t>
            </a:r>
            <a:r>
              <a:rPr lang="en-US" dirty="0"/>
              <a:t>for our castings</a:t>
            </a:r>
            <a:endParaRPr lang="tr-TR" dirty="0"/>
          </a:p>
          <a:p>
            <a:r>
              <a:rPr lang="en-US" dirty="0"/>
              <a:t>For sustainable sand quality, mix preparation is controlled at every batch for </a:t>
            </a:r>
            <a:r>
              <a:rPr lang="en-US" dirty="0" err="1"/>
              <a:t>compactability</a:t>
            </a:r>
            <a:r>
              <a:rPr lang="en-US" dirty="0"/>
              <a:t>, green strength and moisture.</a:t>
            </a:r>
            <a:endParaRPr lang="tr-TR" dirty="0"/>
          </a:p>
          <a:p>
            <a:r>
              <a:rPr lang="en-US" dirty="0"/>
              <a:t>Furthermore, samples are also manually taken and cross checked in our quality lab to ensure that the required specifications are</a:t>
            </a:r>
            <a:r>
              <a:rPr lang="tr-TR" dirty="0"/>
              <a:t> </a:t>
            </a:r>
            <a:r>
              <a:rPr lang="en-US" dirty="0"/>
              <a:t>met.</a:t>
            </a:r>
            <a:endParaRPr lang="tr-TR" dirty="0"/>
          </a:p>
          <a:p>
            <a:r>
              <a:rPr lang="en-US" dirty="0"/>
              <a:t>Besides green sand system, we also </a:t>
            </a:r>
            <a:r>
              <a:rPr lang="en-US" dirty="0" err="1"/>
              <a:t>utilise</a:t>
            </a:r>
            <a:r>
              <a:rPr lang="en-US" dirty="0"/>
              <a:t> furan system for</a:t>
            </a:r>
            <a:r>
              <a:rPr lang="tr-TR" dirty="0"/>
              <a:t> </a:t>
            </a:r>
            <a:r>
              <a:rPr lang="en-US" dirty="0"/>
              <a:t>our semi-automatic </a:t>
            </a:r>
            <a:r>
              <a:rPr lang="en-US" dirty="0" err="1"/>
              <a:t>moulding</a:t>
            </a:r>
            <a:r>
              <a:rPr lang="en-US" dirty="0"/>
              <a:t> line, as well as for hand </a:t>
            </a:r>
            <a:r>
              <a:rPr lang="en-US" dirty="0" err="1"/>
              <a:t>moulding</a:t>
            </a:r>
            <a:r>
              <a:rPr lang="en-US" dirty="0"/>
              <a:t>.</a:t>
            </a:r>
            <a:endParaRPr lang="tr-TR" dirty="0"/>
          </a:p>
          <a:p>
            <a:endParaRPr lang="tr-TR" dirty="0"/>
          </a:p>
          <a:p>
            <a:r>
              <a:rPr lang="tr-TR" dirty="0" smtClean="0"/>
              <a:t>1 x </a:t>
            </a:r>
            <a:r>
              <a:rPr lang="tr-TR" dirty="0"/>
              <a:t>SAND PREPARING LINE </a:t>
            </a:r>
          </a:p>
          <a:p>
            <a:r>
              <a:rPr lang="tr-TR" dirty="0" smtClean="0"/>
              <a:t>1 x EIRICH </a:t>
            </a:r>
            <a:r>
              <a:rPr lang="tr-TR" dirty="0"/>
              <a:t>MIXER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Sand</a:t>
            </a:r>
            <a:r>
              <a:rPr lang="tr-TR" dirty="0" smtClean="0"/>
              <a:t> </a:t>
            </a:r>
            <a:r>
              <a:rPr lang="tr-TR" dirty="0" err="1" smtClean="0"/>
              <a:t>Preparation</a:t>
            </a:r>
            <a:endParaRPr lang="tr-TR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r="11175"/>
          <a:stretch>
            <a:fillRect/>
          </a:stretch>
        </p:blipFill>
        <p:spPr/>
      </p:pic>
      <p:pic>
        <p:nvPicPr>
          <p:cNvPr id="8" name="Resim Yer Tutucusu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r="11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9788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</a:t>
            </a:r>
            <a:r>
              <a:rPr lang="en-US" dirty="0"/>
              <a:t>to the requirements of the castings demanded by our customers, we</a:t>
            </a:r>
            <a:r>
              <a:rPr lang="tr-TR" dirty="0"/>
              <a:t> </a:t>
            </a:r>
            <a:r>
              <a:rPr lang="en-US" dirty="0" err="1"/>
              <a:t>utilise</a:t>
            </a:r>
            <a:r>
              <a:rPr lang="en-US" dirty="0"/>
              <a:t> different</a:t>
            </a:r>
            <a:r>
              <a:rPr lang="tr-TR" dirty="0"/>
              <a:t> </a:t>
            </a:r>
            <a:r>
              <a:rPr lang="en-US" dirty="0"/>
              <a:t>kinds of base materials for the production of</a:t>
            </a:r>
            <a:r>
              <a:rPr lang="tr-TR" dirty="0"/>
              <a:t> </a:t>
            </a:r>
            <a:r>
              <a:rPr lang="en-US" dirty="0"/>
              <a:t>cores</a:t>
            </a:r>
            <a:endParaRPr lang="tr-TR" dirty="0"/>
          </a:p>
          <a:p>
            <a:endParaRPr lang="tr-TR" dirty="0"/>
          </a:p>
          <a:p>
            <a:r>
              <a:rPr lang="tr-TR" dirty="0" err="1" smtClean="0"/>
              <a:t>Utilised</a:t>
            </a:r>
            <a:r>
              <a:rPr lang="tr-TR" dirty="0" smtClean="0"/>
              <a:t> </a:t>
            </a:r>
            <a:r>
              <a:rPr lang="tr-TR" dirty="0" err="1"/>
              <a:t>core</a:t>
            </a:r>
            <a:r>
              <a:rPr lang="tr-TR" dirty="0"/>
              <a:t> </a:t>
            </a:r>
            <a:r>
              <a:rPr lang="tr-TR" dirty="0" err="1"/>
              <a:t>machines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;</a:t>
            </a:r>
          </a:p>
          <a:p>
            <a:r>
              <a:rPr lang="tr-TR" dirty="0"/>
              <a:t>1</a:t>
            </a:r>
            <a:r>
              <a:rPr lang="tr-TR" dirty="0" smtClean="0"/>
              <a:t>X  </a:t>
            </a:r>
            <a:r>
              <a:rPr lang="tr-TR" dirty="0"/>
              <a:t>C02 </a:t>
            </a:r>
            <a:r>
              <a:rPr lang="tr-TR" dirty="0" smtClean="0"/>
              <a:t>5 </a:t>
            </a:r>
            <a:r>
              <a:rPr lang="tr-TR" dirty="0"/>
              <a:t>kg	</a:t>
            </a:r>
            <a:endParaRPr lang="tr-TR" dirty="0" smtClean="0"/>
          </a:p>
          <a:p>
            <a:r>
              <a:rPr lang="tr-TR" dirty="0"/>
              <a:t>1X CO2 12 KG</a:t>
            </a:r>
            <a:endParaRPr lang="tr-TR" dirty="0"/>
          </a:p>
          <a:p>
            <a:r>
              <a:rPr lang="tr-TR" dirty="0"/>
              <a:t>4X  SHELL CORE  5 KG </a:t>
            </a:r>
          </a:p>
          <a:p>
            <a:r>
              <a:rPr lang="tr-TR" dirty="0" smtClean="0"/>
              <a:t>1X</a:t>
            </a:r>
            <a:r>
              <a:rPr lang="tr-TR" dirty="0" smtClean="0"/>
              <a:t>COLD BOX LAMPE H5</a:t>
            </a:r>
          </a:p>
          <a:p>
            <a:r>
              <a:rPr lang="tr-TR" dirty="0" smtClean="0"/>
              <a:t>1XCOLD </a:t>
            </a:r>
            <a:r>
              <a:rPr lang="tr-TR" dirty="0"/>
              <a:t>BOX LAMPE </a:t>
            </a:r>
            <a:r>
              <a:rPr lang="tr-TR" dirty="0" smtClean="0"/>
              <a:t>H12</a:t>
            </a:r>
          </a:p>
          <a:p>
            <a:endParaRPr lang="tr-TR" dirty="0"/>
          </a:p>
          <a:p>
            <a:pPr fontAlgn="base"/>
            <a:r>
              <a:rPr lang="en-US" dirty="0"/>
              <a:t>Technical Facilities</a:t>
            </a:r>
          </a:p>
          <a:p>
            <a:pPr fontAlgn="base"/>
            <a:r>
              <a:rPr lang="en-US" dirty="0"/>
              <a:t> </a:t>
            </a:r>
          </a:p>
          <a:p>
            <a:pPr fontAlgn="base"/>
            <a:r>
              <a:rPr lang="en-US" dirty="0"/>
              <a:t>Machines: </a:t>
            </a:r>
            <a:r>
              <a:rPr lang="en-US" dirty="0" err="1"/>
              <a:t>Laempe</a:t>
            </a:r>
            <a:r>
              <a:rPr lang="en-US" dirty="0"/>
              <a:t>, </a:t>
            </a:r>
            <a:r>
              <a:rPr lang="en-US" dirty="0" err="1"/>
              <a:t>Şenel</a:t>
            </a:r>
            <a:r>
              <a:rPr lang="en-US" dirty="0"/>
              <a:t>, </a:t>
            </a:r>
            <a:r>
              <a:rPr lang="en-US" dirty="0" err="1"/>
              <a:t>Faz</a:t>
            </a:r>
            <a:endParaRPr lang="en-US" dirty="0"/>
          </a:p>
          <a:p>
            <a:pPr fontAlgn="base"/>
            <a:r>
              <a:rPr lang="en-US" dirty="0"/>
              <a:t>Core Box Porting Line: Horizontally</a:t>
            </a:r>
          </a:p>
          <a:p>
            <a:pPr fontAlgn="base"/>
            <a:r>
              <a:rPr lang="en-US" dirty="0"/>
              <a:t>Core Production: Cold Box, Shell Core and CO2</a:t>
            </a:r>
          </a:p>
          <a:p>
            <a:pPr fontAlgn="base"/>
            <a:r>
              <a:rPr lang="en-US" dirty="0"/>
              <a:t>Shooting Volume : 5-10 liters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Core</a:t>
            </a:r>
            <a:r>
              <a:rPr lang="tr-TR" dirty="0" smtClean="0"/>
              <a:t> </a:t>
            </a:r>
            <a:r>
              <a:rPr lang="tr-TR" dirty="0" err="1" smtClean="0"/>
              <a:t>Making</a:t>
            </a:r>
            <a:endParaRPr lang="tr-TR" dirty="0"/>
          </a:p>
        </p:txBody>
      </p:sp>
      <p:pic>
        <p:nvPicPr>
          <p:cNvPr id="8" name="Resim Yer Tutucusu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4815"/>
          <a:stretch>
            <a:fillRect/>
          </a:stretch>
        </p:blipFill>
        <p:spPr/>
      </p:pic>
      <p:pic>
        <p:nvPicPr>
          <p:cNvPr id="7" name="Resim Yer Tutucusu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4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428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Production</a:t>
            </a:r>
            <a:r>
              <a:rPr lang="tr-TR" dirty="0"/>
              <a:t> </a:t>
            </a:r>
            <a:r>
              <a:rPr lang="tr-TR" dirty="0" err="1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tr-TR" dirty="0"/>
              <a:t>•  </a:t>
            </a:r>
            <a:r>
              <a:rPr lang="en-US" dirty="0"/>
              <a:t>3 Lines </a:t>
            </a:r>
            <a:r>
              <a:rPr lang="en-US" dirty="0" err="1"/>
              <a:t>Disamatic</a:t>
            </a:r>
            <a:r>
              <a:rPr lang="en-US" dirty="0"/>
              <a:t> 2110</a:t>
            </a:r>
            <a:br>
              <a:rPr lang="en-US" dirty="0"/>
            </a:br>
            <a:r>
              <a:rPr lang="tr-TR" dirty="0"/>
              <a:t>   </a:t>
            </a:r>
            <a:r>
              <a:rPr lang="en-US" dirty="0" err="1"/>
              <a:t>Moulding</a:t>
            </a:r>
            <a:r>
              <a:rPr lang="en-US" dirty="0"/>
              <a:t> Box Size: 500x400x200</a:t>
            </a:r>
            <a:br>
              <a:rPr lang="en-US" dirty="0"/>
            </a:br>
            <a:r>
              <a:rPr lang="tr-TR" dirty="0"/>
              <a:t>   </a:t>
            </a:r>
            <a:r>
              <a:rPr lang="en-US" dirty="0" err="1"/>
              <a:t>Moulding</a:t>
            </a:r>
            <a:r>
              <a:rPr lang="en-US" dirty="0"/>
              <a:t> Speed: 200 </a:t>
            </a:r>
            <a:r>
              <a:rPr lang="en-US" dirty="0" err="1"/>
              <a:t>moulds</a:t>
            </a:r>
            <a:r>
              <a:rPr lang="en-US" dirty="0"/>
              <a:t>/hour</a:t>
            </a:r>
          </a:p>
          <a:p>
            <a:pPr fontAlgn="base"/>
            <a:endParaRPr lang="tr-TR" dirty="0"/>
          </a:p>
          <a:p>
            <a:pPr fontAlgn="base"/>
            <a:r>
              <a:rPr lang="tr-TR" dirty="0"/>
              <a:t>•  </a:t>
            </a:r>
            <a:r>
              <a:rPr lang="en-US" dirty="0"/>
              <a:t>1 Line HWS-HSP1 </a:t>
            </a:r>
            <a:r>
              <a:rPr lang="en-US" dirty="0" err="1"/>
              <a:t>Moulding</a:t>
            </a:r>
            <a:r>
              <a:rPr lang="en-US" dirty="0"/>
              <a:t> Machine</a:t>
            </a:r>
            <a:br>
              <a:rPr lang="en-US" dirty="0"/>
            </a:br>
            <a:r>
              <a:rPr lang="tr-TR" dirty="0"/>
              <a:t>   </a:t>
            </a:r>
            <a:r>
              <a:rPr lang="en-US" dirty="0"/>
              <a:t>Box Size: 650x500x200/200</a:t>
            </a:r>
            <a:br>
              <a:rPr lang="en-US" dirty="0"/>
            </a:br>
            <a:r>
              <a:rPr lang="tr-TR" dirty="0"/>
              <a:t>   </a:t>
            </a:r>
            <a:r>
              <a:rPr lang="en-US" dirty="0" err="1"/>
              <a:t>Moulding</a:t>
            </a:r>
            <a:r>
              <a:rPr lang="en-US" dirty="0"/>
              <a:t> Speed: 25 </a:t>
            </a:r>
            <a:r>
              <a:rPr lang="en-US" dirty="0" err="1"/>
              <a:t>moulds</a:t>
            </a:r>
            <a:r>
              <a:rPr lang="en-US" dirty="0"/>
              <a:t>/hour</a:t>
            </a:r>
          </a:p>
          <a:p>
            <a:pPr fontAlgn="base"/>
            <a:endParaRPr lang="tr-TR" dirty="0"/>
          </a:p>
          <a:p>
            <a:pPr fontAlgn="base"/>
            <a:r>
              <a:rPr lang="tr-TR" dirty="0"/>
              <a:t>•  </a:t>
            </a:r>
            <a:r>
              <a:rPr lang="en-US" dirty="0"/>
              <a:t>1 Line Omega Resin Sand </a:t>
            </a:r>
            <a:r>
              <a:rPr lang="en-US" dirty="0" err="1"/>
              <a:t>Moulding</a:t>
            </a:r>
            <a:r>
              <a:rPr lang="en-US" dirty="0"/>
              <a:t/>
            </a:r>
            <a:br>
              <a:rPr lang="en-US" dirty="0"/>
            </a:br>
            <a:r>
              <a:rPr lang="tr-TR" dirty="0"/>
              <a:t>   </a:t>
            </a:r>
            <a:r>
              <a:rPr lang="en-US" dirty="0"/>
              <a:t>Capacity: 10 tons/hour</a:t>
            </a:r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Moulding</a:t>
            </a:r>
            <a:endParaRPr lang="tr-TR" dirty="0"/>
          </a:p>
        </p:txBody>
      </p:sp>
      <p:pic>
        <p:nvPicPr>
          <p:cNvPr id="8" name="Resim Yer Tutucusu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9" b="18259"/>
          <a:stretch>
            <a:fillRect/>
          </a:stretch>
        </p:blipFill>
        <p:spPr/>
      </p:pic>
      <p:pic>
        <p:nvPicPr>
          <p:cNvPr id="9" name="Resim Yer Tutucusu 8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r="14168"/>
          <a:stretch>
            <a:fillRect/>
          </a:stretch>
        </p:blipFill>
        <p:spPr/>
      </p:pic>
      <p:pic>
        <p:nvPicPr>
          <p:cNvPr id="10" name="Resim Yer Tutucusu 9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92513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11560" y="1484784"/>
            <a:ext cx="4464496" cy="1944216"/>
          </a:xfrm>
        </p:spPr>
        <p:txBody>
          <a:bodyPr>
            <a:normAutofit/>
          </a:bodyPr>
          <a:lstStyle/>
          <a:p>
            <a:r>
              <a:rPr lang="tr-TR" dirty="0" smtClean="0"/>
              <a:t>•  </a:t>
            </a:r>
            <a:r>
              <a:rPr lang="en-US" dirty="0" smtClean="0"/>
              <a:t>1 </a:t>
            </a:r>
            <a:r>
              <a:rPr lang="en-US" dirty="0"/>
              <a:t>Mains Frequency Induction Furnace-</a:t>
            </a:r>
            <a:r>
              <a:rPr lang="en-US" dirty="0" err="1"/>
              <a:t>Inductotherm</a:t>
            </a:r>
            <a:r>
              <a:rPr lang="en-US" dirty="0"/>
              <a:t>,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</a:t>
            </a:r>
            <a:r>
              <a:rPr lang="en-US" dirty="0" smtClean="0"/>
              <a:t>Dual-</a:t>
            </a:r>
            <a:r>
              <a:rPr lang="tr-TR" dirty="0" smtClean="0"/>
              <a:t>  </a:t>
            </a:r>
            <a:r>
              <a:rPr lang="en-US" dirty="0" smtClean="0"/>
              <a:t>truck</a:t>
            </a:r>
            <a:r>
              <a:rPr lang="en-US" dirty="0"/>
              <a:t>, 2250 </a:t>
            </a:r>
            <a:r>
              <a:rPr lang="en-US" dirty="0" smtClean="0"/>
              <a:t>KW</a:t>
            </a:r>
            <a:r>
              <a:rPr lang="tr-TR" dirty="0" smtClean="0"/>
              <a:t> </a:t>
            </a:r>
            <a:r>
              <a:rPr lang="en-US" dirty="0" smtClean="0"/>
              <a:t>Capacity</a:t>
            </a:r>
            <a:r>
              <a:rPr lang="en-US" dirty="0"/>
              <a:t>: 4 </a:t>
            </a:r>
            <a:r>
              <a:rPr lang="en-US" dirty="0" smtClean="0"/>
              <a:t>tons/hour</a:t>
            </a:r>
            <a:endParaRPr lang="tr-TR" dirty="0" smtClean="0"/>
          </a:p>
          <a:p>
            <a:endParaRPr lang="en-US" dirty="0"/>
          </a:p>
          <a:p>
            <a:r>
              <a:rPr lang="tr-TR" dirty="0" smtClean="0"/>
              <a:t>•  </a:t>
            </a:r>
            <a:r>
              <a:rPr lang="en-US" dirty="0" smtClean="0"/>
              <a:t>1 </a:t>
            </a:r>
            <a:r>
              <a:rPr lang="en-US" dirty="0"/>
              <a:t>Mains Frequency Induction Furnace-</a:t>
            </a:r>
            <a:r>
              <a:rPr lang="en-US" dirty="0" err="1"/>
              <a:t>Inductotherm</a:t>
            </a:r>
            <a:r>
              <a:rPr lang="en-US" dirty="0"/>
              <a:t>, </a:t>
            </a:r>
            <a:endParaRPr lang="tr-TR" dirty="0" smtClean="0"/>
          </a:p>
          <a:p>
            <a:r>
              <a:rPr lang="tr-TR" dirty="0" smtClean="0"/>
              <a:t>   </a:t>
            </a:r>
            <a:r>
              <a:rPr lang="en-US" dirty="0" smtClean="0"/>
              <a:t>600 KW</a:t>
            </a:r>
            <a:r>
              <a:rPr lang="tr-TR" dirty="0" smtClean="0"/>
              <a:t> </a:t>
            </a:r>
            <a:r>
              <a:rPr lang="en-US" dirty="0" smtClean="0"/>
              <a:t>Capacity</a:t>
            </a:r>
            <a:r>
              <a:rPr lang="en-US" dirty="0"/>
              <a:t>: 1 </a:t>
            </a:r>
            <a:r>
              <a:rPr lang="en-US" dirty="0" smtClean="0"/>
              <a:t>ton/hour</a:t>
            </a:r>
            <a:endParaRPr lang="tr-TR" dirty="0" smtClean="0"/>
          </a:p>
          <a:p>
            <a:endParaRPr lang="en-US" dirty="0"/>
          </a:p>
          <a:p>
            <a:r>
              <a:rPr lang="tr-TR" dirty="0" smtClean="0"/>
              <a:t>•  </a:t>
            </a:r>
            <a:r>
              <a:rPr lang="en-US" dirty="0" smtClean="0"/>
              <a:t>1 </a:t>
            </a:r>
            <a:r>
              <a:rPr lang="en-US" dirty="0"/>
              <a:t>Mains Frequency Induction Furnace-</a:t>
            </a:r>
            <a:r>
              <a:rPr lang="en-US" dirty="0" err="1"/>
              <a:t>Inductotherm</a:t>
            </a:r>
            <a:r>
              <a:rPr lang="en-US" dirty="0"/>
              <a:t>, </a:t>
            </a:r>
            <a:endParaRPr lang="tr-TR" dirty="0" smtClean="0"/>
          </a:p>
          <a:p>
            <a:r>
              <a:rPr lang="tr-TR" dirty="0" smtClean="0"/>
              <a:t>   </a:t>
            </a:r>
            <a:r>
              <a:rPr lang="en-US" dirty="0" smtClean="0"/>
              <a:t>400 KW</a:t>
            </a:r>
            <a:r>
              <a:rPr lang="tr-TR" dirty="0" smtClean="0"/>
              <a:t> </a:t>
            </a:r>
            <a:r>
              <a:rPr lang="en-US" dirty="0" smtClean="0"/>
              <a:t>Capacity</a:t>
            </a:r>
            <a:r>
              <a:rPr lang="en-US" dirty="0"/>
              <a:t>: 0,75 ton/hour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Melting</a:t>
            </a:r>
            <a:r>
              <a:rPr lang="tr-TR" dirty="0" smtClean="0"/>
              <a:t> &amp; </a:t>
            </a:r>
            <a:r>
              <a:rPr lang="tr-TR" dirty="0" err="1" smtClean="0"/>
              <a:t>Pouring</a:t>
            </a:r>
            <a:endParaRPr lang="tr-TR" dirty="0"/>
          </a:p>
        </p:txBody>
      </p:sp>
      <p:pic>
        <p:nvPicPr>
          <p:cNvPr id="11" name="Resim Yer Tutucusu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r="6302"/>
          <a:stretch>
            <a:fillRect/>
          </a:stretch>
        </p:blipFill>
        <p:spPr/>
      </p:pic>
      <p:pic>
        <p:nvPicPr>
          <p:cNvPr id="12" name="Resim Yer Tutucusu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r="7288"/>
          <a:stretch>
            <a:fillRect/>
          </a:stretch>
        </p:blipFill>
        <p:spPr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73444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Production</a:t>
            </a:r>
            <a:r>
              <a:rPr lang="tr-TR" dirty="0"/>
              <a:t> </a:t>
            </a:r>
            <a:r>
              <a:rPr lang="tr-TR" dirty="0" err="1"/>
              <a:t>Processes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tr-TR" dirty="0" smtClean="0"/>
              <a:t>•  2 </a:t>
            </a:r>
            <a:r>
              <a:rPr lang="tr-TR" dirty="0" err="1"/>
              <a:t>Rubber</a:t>
            </a:r>
            <a:r>
              <a:rPr lang="tr-TR" dirty="0"/>
              <a:t> </a:t>
            </a:r>
            <a:r>
              <a:rPr lang="tr-TR" dirty="0" err="1"/>
              <a:t>Belt</a:t>
            </a:r>
            <a:r>
              <a:rPr lang="tr-TR" dirty="0"/>
              <a:t> </a:t>
            </a:r>
            <a:r>
              <a:rPr lang="tr-TR" dirty="0" err="1"/>
              <a:t>Tumble</a:t>
            </a:r>
            <a:r>
              <a:rPr lang="tr-TR" dirty="0"/>
              <a:t> </a:t>
            </a:r>
            <a:r>
              <a:rPr lang="tr-TR" dirty="0" err="1"/>
              <a:t>Blast</a:t>
            </a:r>
            <a:r>
              <a:rPr lang="tr-TR" dirty="0"/>
              <a:t> Machine</a:t>
            </a:r>
            <a:br>
              <a:rPr lang="tr-TR" dirty="0"/>
            </a:br>
            <a:r>
              <a:rPr lang="tr-TR" dirty="0" smtClean="0"/>
              <a:t>   </a:t>
            </a:r>
            <a:r>
              <a:rPr lang="tr-TR" dirty="0" err="1" smtClean="0"/>
              <a:t>Capacity</a:t>
            </a:r>
            <a:r>
              <a:rPr lang="tr-TR" dirty="0" smtClean="0"/>
              <a:t> </a:t>
            </a:r>
            <a:r>
              <a:rPr lang="tr-TR" dirty="0"/>
              <a:t>1,2 ton/</a:t>
            </a:r>
            <a:r>
              <a:rPr lang="tr-TR" dirty="0" err="1"/>
              <a:t>hour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   Mark</a:t>
            </a:r>
            <a:r>
              <a:rPr lang="tr-TR" dirty="0"/>
              <a:t>: </a:t>
            </a:r>
            <a:r>
              <a:rPr lang="tr-TR" dirty="0" err="1"/>
              <a:t>Endümak</a:t>
            </a:r>
            <a:endParaRPr lang="tr-TR" dirty="0"/>
          </a:p>
          <a:p>
            <a:pPr fontAlgn="base"/>
            <a:r>
              <a:rPr lang="tr-TR" dirty="0" smtClean="0"/>
              <a:t>•  1 </a:t>
            </a:r>
            <a:r>
              <a:rPr lang="tr-TR" dirty="0" err="1"/>
              <a:t>Hanging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</a:t>
            </a:r>
            <a:r>
              <a:rPr lang="tr-TR" dirty="0" err="1"/>
              <a:t>Shot</a:t>
            </a:r>
            <a:r>
              <a:rPr lang="tr-TR" dirty="0"/>
              <a:t> </a:t>
            </a:r>
            <a:r>
              <a:rPr lang="tr-TR" dirty="0" err="1"/>
              <a:t>Blast</a:t>
            </a:r>
            <a:r>
              <a:rPr lang="tr-TR" dirty="0"/>
              <a:t> Machine</a:t>
            </a:r>
            <a:br>
              <a:rPr lang="tr-TR" dirty="0"/>
            </a:br>
            <a:r>
              <a:rPr lang="tr-TR" dirty="0" smtClean="0"/>
              <a:t>   </a:t>
            </a:r>
            <a:r>
              <a:rPr lang="tr-TR" dirty="0" err="1" smtClean="0"/>
              <a:t>Capacity</a:t>
            </a:r>
            <a:r>
              <a:rPr lang="tr-TR" dirty="0"/>
              <a:t>: 4 </a:t>
            </a:r>
            <a:r>
              <a:rPr lang="tr-TR" dirty="0" err="1" smtClean="0"/>
              <a:t>tons</a:t>
            </a:r>
            <a:r>
              <a:rPr lang="tr-TR" dirty="0" smtClean="0"/>
              <a:t>/</a:t>
            </a:r>
            <a:r>
              <a:rPr lang="tr-TR" dirty="0" err="1" smtClean="0"/>
              <a:t>hour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   Mark</a:t>
            </a:r>
            <a:r>
              <a:rPr lang="tr-TR" dirty="0"/>
              <a:t>: </a:t>
            </a:r>
            <a:r>
              <a:rPr lang="tr-TR" dirty="0" err="1"/>
              <a:t>Endümak</a:t>
            </a:r>
            <a:endParaRPr lang="tr-TR" dirty="0"/>
          </a:p>
          <a:p>
            <a:pPr fontAlgn="base"/>
            <a:r>
              <a:rPr lang="tr-TR" dirty="0" smtClean="0"/>
              <a:t>•  2 </a:t>
            </a:r>
            <a:r>
              <a:rPr lang="tr-TR" dirty="0" err="1"/>
              <a:t>Heat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Furnace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   (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stress</a:t>
            </a:r>
            <a:r>
              <a:rPr lang="tr-TR" dirty="0"/>
              <a:t> </a:t>
            </a:r>
            <a:r>
              <a:rPr lang="tr-TR" dirty="0" err="1"/>
              <a:t>relieving</a:t>
            </a:r>
            <a:r>
              <a:rPr lang="tr-TR" dirty="0"/>
              <a:t> , </a:t>
            </a:r>
            <a:r>
              <a:rPr lang="tr-TR" dirty="0" err="1"/>
              <a:t>normalizing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ferritizing</a:t>
            </a:r>
            <a:r>
              <a:rPr lang="tr-TR" dirty="0"/>
              <a:t>)</a:t>
            </a:r>
          </a:p>
          <a:p>
            <a:pPr fontAlgn="base"/>
            <a:r>
              <a:rPr lang="tr-TR" dirty="0" smtClean="0"/>
              <a:t>   </a:t>
            </a:r>
            <a:r>
              <a:rPr lang="tr-TR" dirty="0" err="1" smtClean="0"/>
              <a:t>Electro</a:t>
            </a:r>
            <a:r>
              <a:rPr lang="tr-TR" dirty="0" smtClean="0"/>
              <a:t> </a:t>
            </a:r>
            <a:r>
              <a:rPr lang="tr-TR" dirty="0" err="1"/>
              <a:t>Galvanizing</a:t>
            </a:r>
            <a:endParaRPr lang="tr-TR" dirty="0"/>
          </a:p>
          <a:p>
            <a:pPr fontAlgn="base"/>
            <a:r>
              <a:rPr lang="tr-TR" dirty="0" smtClean="0"/>
              <a:t>•  8 </a:t>
            </a:r>
            <a:r>
              <a:rPr lang="tr-TR" dirty="0" err="1"/>
              <a:t>Floor</a:t>
            </a:r>
            <a:r>
              <a:rPr lang="tr-TR" dirty="0"/>
              <a:t> </a:t>
            </a:r>
            <a:r>
              <a:rPr lang="tr-TR" dirty="0" err="1"/>
              <a:t>Grinder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   ᴓ600mm</a:t>
            </a:r>
            <a:r>
              <a:rPr lang="tr-TR" dirty="0"/>
              <a:t>, 60m/s</a:t>
            </a:r>
            <a:br>
              <a:rPr lang="tr-TR" dirty="0"/>
            </a:br>
            <a:r>
              <a:rPr lang="tr-TR" dirty="0" smtClean="0"/>
              <a:t>   </a:t>
            </a:r>
            <a:r>
              <a:rPr lang="tr-TR" dirty="0" err="1" smtClean="0"/>
              <a:t>Rema</a:t>
            </a:r>
            <a:endParaRPr lang="tr-TR" dirty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 err="1" smtClean="0"/>
              <a:t>Finishing</a:t>
            </a:r>
            <a:r>
              <a:rPr lang="tr-TR" dirty="0" smtClean="0"/>
              <a:t> Shop</a:t>
            </a:r>
            <a:endParaRPr lang="tr-TR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288"/>
          <a:stretch>
            <a:fillRect/>
          </a:stretch>
        </p:blipFill>
        <p:spPr/>
      </p:pic>
      <p:pic>
        <p:nvPicPr>
          <p:cNvPr id="8" name="Resim Yer Tutucusu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b="79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5527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587</Words>
  <Application>Microsoft Office PowerPoint</Application>
  <PresentationFormat>Ekran Gösterisi (4:3)</PresentationFormat>
  <Paragraphs>139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9" baseType="lpstr">
      <vt:lpstr>Arial</vt:lpstr>
      <vt:lpstr>Proxima Nova Cn Rg</vt:lpstr>
      <vt:lpstr>Calibri</vt:lpstr>
      <vt:lpstr>Proxima Nova Rg</vt:lpstr>
      <vt:lpstr>Ofis Teması</vt:lpstr>
      <vt:lpstr>PowerPoint Sunusu</vt:lpstr>
      <vt:lpstr>Company Profile</vt:lpstr>
      <vt:lpstr>Our Staff</vt:lpstr>
      <vt:lpstr>Production Processes</vt:lpstr>
      <vt:lpstr>Production Processes</vt:lpstr>
      <vt:lpstr>Production Processes</vt:lpstr>
      <vt:lpstr>Production Processes</vt:lpstr>
      <vt:lpstr>Production Processes</vt:lpstr>
      <vt:lpstr>Production Processes</vt:lpstr>
      <vt:lpstr>Production Processes</vt:lpstr>
      <vt:lpstr>Production Processes</vt:lpstr>
      <vt:lpstr>Production Processes</vt:lpstr>
      <vt:lpstr>Quality Certifications</vt:lpstr>
      <vt:lpstr>Our Products</vt:lpstr>
      <vt:lpstr>Our Products</vt:lpstr>
      <vt:lpstr>Our Products</vt:lpstr>
      <vt:lpstr>Our Products</vt:lpstr>
      <vt:lpstr>Our Products</vt:lpstr>
      <vt:lpstr>Our Products</vt:lpstr>
      <vt:lpstr>Our Products</vt:lpstr>
      <vt:lpstr>Our Products</vt:lpstr>
      <vt:lpstr>Our Products</vt:lpstr>
      <vt:lpstr>Our Products</vt:lpstr>
      <vt:lpstr>Location &amp; 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Can Serinyel</dc:creator>
  <cp:lastModifiedBy>HİLAL</cp:lastModifiedBy>
  <cp:revision>91</cp:revision>
  <dcterms:created xsi:type="dcterms:W3CDTF">2016-01-22T08:25:21Z</dcterms:created>
  <dcterms:modified xsi:type="dcterms:W3CDTF">2016-01-29T14:48:26Z</dcterms:modified>
</cp:coreProperties>
</file>